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82" r:id="rId4"/>
    <p:sldId id="384" r:id="rId5"/>
    <p:sldId id="258" r:id="rId6"/>
    <p:sldId id="259" r:id="rId7"/>
    <p:sldId id="261" r:id="rId8"/>
    <p:sldId id="267" r:id="rId9"/>
    <p:sldId id="260" r:id="rId10"/>
    <p:sldId id="268" r:id="rId11"/>
    <p:sldId id="421" r:id="rId12"/>
    <p:sldId id="266" r:id="rId13"/>
    <p:sldId id="410" r:id="rId14"/>
    <p:sldId id="368" r:id="rId15"/>
    <p:sldId id="369" r:id="rId16"/>
    <p:sldId id="370" r:id="rId17"/>
    <p:sldId id="385" r:id="rId18"/>
    <p:sldId id="388" r:id="rId19"/>
    <p:sldId id="270" r:id="rId20"/>
    <p:sldId id="271" r:id="rId21"/>
    <p:sldId id="324" r:id="rId22"/>
    <p:sldId id="413" r:id="rId23"/>
    <p:sldId id="412" r:id="rId24"/>
    <p:sldId id="403" r:id="rId25"/>
    <p:sldId id="265" r:id="rId26"/>
    <p:sldId id="264" r:id="rId27"/>
    <p:sldId id="389" r:id="rId28"/>
    <p:sldId id="381" r:id="rId29"/>
    <p:sldId id="416" r:id="rId30"/>
    <p:sldId id="418" r:id="rId31"/>
    <p:sldId id="419" r:id="rId32"/>
    <p:sldId id="278" r:id="rId33"/>
    <p:sldId id="380" r:id="rId34"/>
    <p:sldId id="377" r:id="rId35"/>
    <p:sldId id="376" r:id="rId36"/>
    <p:sldId id="279" r:id="rId37"/>
    <p:sldId id="375" r:id="rId38"/>
    <p:sldId id="379" r:id="rId39"/>
    <p:sldId id="378" r:id="rId40"/>
    <p:sldId id="274" r:id="rId41"/>
    <p:sldId id="405" r:id="rId42"/>
    <p:sldId id="407" r:id="rId43"/>
    <p:sldId id="408" r:id="rId44"/>
    <p:sldId id="373" r:id="rId45"/>
    <p:sldId id="371" r:id="rId46"/>
    <p:sldId id="404" r:id="rId47"/>
    <p:sldId id="276" r:id="rId48"/>
    <p:sldId id="275" r:id="rId49"/>
    <p:sldId id="280" r:id="rId50"/>
    <p:sldId id="282" r:id="rId51"/>
    <p:sldId id="391" r:id="rId52"/>
    <p:sldId id="431" r:id="rId53"/>
    <p:sldId id="390" r:id="rId54"/>
    <p:sldId id="392" r:id="rId55"/>
    <p:sldId id="285" r:id="rId56"/>
    <p:sldId id="286" r:id="rId57"/>
    <p:sldId id="287" r:id="rId58"/>
    <p:sldId id="289" r:id="rId59"/>
    <p:sldId id="288" r:id="rId60"/>
    <p:sldId id="290" r:id="rId61"/>
    <p:sldId id="326" r:id="rId62"/>
    <p:sldId id="291" r:id="rId63"/>
    <p:sldId id="292" r:id="rId64"/>
    <p:sldId id="293" r:id="rId65"/>
    <p:sldId id="294" r:id="rId66"/>
    <p:sldId id="295" r:id="rId67"/>
    <p:sldId id="361" r:id="rId68"/>
    <p:sldId id="363" r:id="rId69"/>
    <p:sldId id="365" r:id="rId70"/>
    <p:sldId id="366" r:id="rId71"/>
    <p:sldId id="367" r:id="rId72"/>
    <p:sldId id="296" r:id="rId73"/>
    <p:sldId id="297" r:id="rId74"/>
    <p:sldId id="299" r:id="rId75"/>
    <p:sldId id="298" r:id="rId76"/>
    <p:sldId id="301" r:id="rId77"/>
    <p:sldId id="302" r:id="rId78"/>
    <p:sldId id="303" r:id="rId79"/>
    <p:sldId id="401" r:id="rId80"/>
    <p:sldId id="305" r:id="rId81"/>
    <p:sldId id="400" r:id="rId82"/>
    <p:sldId id="306" r:id="rId83"/>
    <p:sldId id="307" r:id="rId84"/>
    <p:sldId id="393" r:id="rId85"/>
    <p:sldId id="312" r:id="rId86"/>
    <p:sldId id="309" r:id="rId87"/>
    <p:sldId id="314" r:id="rId88"/>
    <p:sldId id="310" r:id="rId89"/>
    <p:sldId id="313" r:id="rId90"/>
    <p:sldId id="317" r:id="rId91"/>
    <p:sldId id="318" r:id="rId92"/>
    <p:sldId id="320" r:id="rId93"/>
    <p:sldId id="321" r:id="rId94"/>
    <p:sldId id="330" r:id="rId95"/>
    <p:sldId id="322" r:id="rId96"/>
    <p:sldId id="323" r:id="rId97"/>
    <p:sldId id="327" r:id="rId98"/>
    <p:sldId id="329" r:id="rId99"/>
    <p:sldId id="331" r:id="rId100"/>
    <p:sldId id="332" r:id="rId101"/>
    <p:sldId id="428" r:id="rId102"/>
    <p:sldId id="334" r:id="rId103"/>
    <p:sldId id="333" r:id="rId104"/>
    <p:sldId id="336" r:id="rId105"/>
    <p:sldId id="337" r:id="rId106"/>
    <p:sldId id="341" r:id="rId107"/>
    <p:sldId id="339" r:id="rId108"/>
    <p:sldId id="340" r:id="rId109"/>
    <p:sldId id="429" r:id="rId110"/>
    <p:sldId id="430" r:id="rId111"/>
    <p:sldId id="344" r:id="rId112"/>
    <p:sldId id="343" r:id="rId113"/>
    <p:sldId id="342" r:id="rId114"/>
    <p:sldId id="426" r:id="rId115"/>
    <p:sldId id="397" r:id="rId116"/>
    <p:sldId id="425" r:id="rId117"/>
    <p:sldId id="345" r:id="rId118"/>
    <p:sldId id="354" r:id="rId119"/>
    <p:sldId id="399" r:id="rId120"/>
    <p:sldId id="398" r:id="rId121"/>
    <p:sldId id="356" r:id="rId122"/>
    <p:sldId id="427" r:id="rId123"/>
    <p:sldId id="347" r:id="rId124"/>
    <p:sldId id="349" r:id="rId125"/>
    <p:sldId id="348" r:id="rId126"/>
    <p:sldId id="357" r:id="rId127"/>
    <p:sldId id="350" r:id="rId128"/>
    <p:sldId id="351" r:id="rId129"/>
    <p:sldId id="353" r:id="rId130"/>
    <p:sldId id="358" r:id="rId131"/>
    <p:sldId id="359" r:id="rId132"/>
    <p:sldId id="402" r:id="rId1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22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8483-E1F2-40E9-B802-CDA9D8042F5C}" type="datetimeFigureOut">
              <a:rPr lang="pl-PL" smtClean="0"/>
              <a:pPr/>
              <a:t>30.03.2020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8E21E-93EF-4123-858F-083137FFC4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pl/url?sa=i&amp;source=images&amp;cd=&amp;cad=rja&amp;docid=Yo2G5GtLqzElEM&amp;tbnid=hrSaE2a6e8AA3M:&amp;ved=0CAgQjRwwAA&amp;url=http://pl.123rf.com/photo_4020356_close-up-dzwonnica-katedry-duomo-florencja-toskanii-wlochy.html&amp;ei=pKMYUYHNBISIhQeooYG4BA&amp;psig=AFQjCNGkK3o6RgMPCYTxxnxJOhZeiu2wHw&amp;ust=1360655652109967" TargetMode="Externa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//upload.wikimedia.org/wikipedia/commons/e/ef/Palazzo_Strozzi_2.jpg" TargetMode="Externa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//upload.wikimedia.org/wikipedia/commons/6/67/Santa_Maria_del_Fiore.jpg" TargetMode="Externa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//upload.wikimedia.org/wikipedia/commons/0/04/Spedale_degli_Innocenti_(detail).JPG" TargetMode="Externa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pl/url?sa=i&amp;source=images&amp;cd=&amp;cad=rja&amp;docid=nkic8F76Cg5XTM&amp;tbnid=rWevFbLD9YpEOM:&amp;ved=0CAgQjRwwAA&amp;url=http://netsprint.encyklopedia.pwn.pl/haslo.php?id=2179424&amp;ei=pKgaUaKAKsLLhAei5YCwCA&amp;psig=AFQjCNGJ49OFy_I_C7Af5mJSPKvVlJLUHw&amp;ust=1360788004734779" TargetMode="Externa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8/82/Palazzo_rucellai,_cortile_02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//upload.wikimedia.org/wikipedia/commons/9/99/Palazzo_rucellai,_cortile_emblema.JPG" TargetMode="Externa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//upload.wikimedia.org/wikipedia/commons/1/15/Drzwi_Raju_Lorenzo_Ghiberti_Florencja.jpg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/upload.wikimedia.org/wikipedia/commons/4/48/Florentine_Ponte_Vecchio_shops_RB.jp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//upload.wikimedia.org/wikipedia/commons/0/0a/Palazzo_vecchio_gnu1742.jpg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//upload.wikimedia.org/wikipedia/commons/d/d5/David_von_Michelangelo.jpg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//upload.wikimedia.org/wikipedia/commons/6/61/Santa_maria_del_carmine_side.JPG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//upload.wikimedia.org/wikipedia/commons/a/ac/Firenze-view-palazzo_vecchio.jpg" TargetMode="Externa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//upload.wikimedia.org/wikipedia/commons/e/ef/Cappella_brancacci_01.JPG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//upload.wikimedia.org/wikipedia/commons/1/1b/FlorenceSantaMariaNovella20020318.JPG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//upload.wikimedia.org/wikipedia/commons/d/d2/Masaccio_trinity.jpg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pl/url?sa=i&amp;source=images&amp;cd=&amp;cad=rja&amp;docid=qEE494W4AREVHM&amp;tbnid=6RDng3t2gYL1ZM:&amp;ved=0CAgQjRwwAA&amp;url=http://www.florencja.it/zabytki-florencji/kosciol-santa-croce/&amp;ei=TxEZUem4D8Sj4gTs4oCICg&amp;psig=AFQjCNEeWqCZh1Qv35aPxYYmHENdSwqV6A&amp;ust=1360683727346817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pl/url?sa=i&amp;source=images&amp;cd=&amp;cad=rja&amp;docid=qm0BNsE6JktNKM&amp;tbnid=xCUgy6wQMO15EM:&amp;ved=0CAgQjRwwAA&amp;url=http://www.garnek.pl/alemark/7311879/florencja-kosciol-santa-croce-sw&amp;ei=whEZUYTYK8T54QScl4CACg&amp;psig=AFQjCNEeErFhVvcv3yTuAZO6QiS1ttGZTQ&amp;ust=1360683842775381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//upload.wikimedia.org/wikipedia/commons/7/74/Florence_bridges.jpg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//upload.wikimedia.org/wikipedia/commons/1/17/Florentone_Santa_Croce_high_altar_RB.jpg" TargetMode="Externa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//upload.wikimedia.org/wikipedia/commons/1/19/Cimabue_025.jpg" TargetMode="Externa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//upload.wikimedia.org/wikipedia/commons/e/ec/Michelangelo_tomb.JPG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//upload.wikimedia.org/wikipedia/commons/7/74/Firenze-santa_croce_galileo.jpg" TargetMode="Externa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//upload.wikimedia.org/wikipedia/commons/7/7f/Santa_Croce_insideRB.JPG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//upload.wikimedia.org/wikipedia/commons/a/a7/Florence_italy_duomo.jpg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//upload.wikimedia.org/wikipedia/commons/3/3c/San_lorenzo_Facciata.JPG" TargetMode="Externa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//upload.wikimedia.org/wikipedia/commons/a/a7/Basilica_di_san_lorenzo_33.JPG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pl/url?sa=i&amp;source=images&amp;cd=&amp;cad=rja&amp;docid=1oaXeK-SE2r8BM&amp;tbnid=TRa_oqYbmAbNqM:&amp;ved=0CAgQjRwwAA&amp;url=http://res_gestae.5lo.bydgoszcz.pl/M_Aniol.htm&amp;ei=1BkZUcSXOKGN4AT4voDQBA&amp;psig=AFQjCNEjdT5ubZrNV2xLg7szNZgg3oq8yQ&amp;ust=1360685908952398" TargetMode="Externa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//upload.wikimedia.org/wikipedia/commons/7/7c/Life_of_Michael_Angelo,_1912_-_Monument_of_Lorenzo_de_Medici.jpg" TargetMode="Externa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//upload.wikimedia.org/wikipedia/commons/6/6d/Chiesa_Santo_Spirito,_Firenze.jpg" TargetMode="Externa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//upload.wikimedia.org/wikipedia/commons/7/70/Santo_Spirito,_inside_2.JPG" TargetMode="Externa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//upload.wikimedia.org/wikipedia/commons/8/84/Crucifix_de_Michel-Ange.JPG" TargetMode="Externa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//upload.wikimedia.org/wikipedia/commons/6/6f/San_Miniato_al_Monte_Florence_Italy.jpg" TargetMode="Externa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google.pl/url?sa=i&amp;source=images&amp;cd=&amp;cad=rja&amp;docid=lonoEDFBQqsMcM&amp;tbnid=k6sAL0p7NufuGM:&amp;ved=0CAgQjRwwAA&amp;url=http://magdamaddalena.blox.pl/&amp;ei=lzcZUZf8HMr34QSonoDgBg&amp;psig=AFQjCNFP4JHQEUAk2zycrEI9qntglr9naA&amp;ust=1360693527505114" TargetMode="Externa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//upload.wikimedia.org/wikipedia/commons/6/69/CampanileGiotto-01.jpg" TargetMode="Externa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oogle.pl/url?sa=i&amp;source=images&amp;cd=&amp;cad=rja&amp;docid=GHCkumQ0kgZL-M&amp;tbnid=EsHN8u4jL9gfyM:&amp;ved=0CAgQjRwwAA&amp;url=http://www.matyjaszczyk.art.pl/zapisnik.php&amp;ei=1iYaUb_kJJGThgewloGYDg&amp;psig=AFQjCNHPXht-luWM8BY1TLAwr6mUwhubgQ&amp;ust=1360754774645476" TargetMode="Externa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//upload.wikimedia.org/wikipedia/commons/c/c6/Il_Bargello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8800" dirty="0" smtClean="0"/>
              <a:t>Sztuka Florencji w zarysie.</a:t>
            </a:r>
            <a:endParaRPr lang="pl-PL" sz="8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500570"/>
            <a:ext cx="6400800" cy="1138230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Fasada zachodnia </a:t>
            </a:r>
            <a:r>
              <a:rPr lang="pl-PL" sz="2800" dirty="0" err="1" smtClean="0"/>
              <a:t>Duomo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25602" name="Picture 2" descr="http://us.123rf.com/400wm/400/400/kasienka/kasienka0812/kasienka081200004/4020356-close-up-dzwonnica-katedry-duomo-florencja-toskanii-wloch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9237353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42844" y="474345"/>
            <a:ext cx="90011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err="1" smtClean="0"/>
              <a:t>Palazzo</a:t>
            </a:r>
            <a:r>
              <a:rPr lang="pl-PL" sz="3200" b="1" dirty="0" smtClean="0"/>
              <a:t> del </a:t>
            </a:r>
            <a:r>
              <a:rPr lang="pl-PL" sz="3200" b="1" dirty="0" err="1" smtClean="0"/>
              <a:t>Bargello</a:t>
            </a:r>
            <a:r>
              <a:rPr lang="pl-PL" sz="3200" dirty="0" smtClean="0"/>
              <a:t> </a:t>
            </a:r>
            <a:r>
              <a:rPr lang="pl-PL" sz="2400" dirty="0" smtClean="0"/>
              <a:t>we Florencji został zbudowany w 1255 r. jako siedziba trybuna ludowego. W latach późniejszych w jego pomieszczeniach mieścił się urząd rady sądowniczej i podesty, czyli naczelnika administracji i wojska (</a:t>
            </a:r>
            <a:r>
              <a:rPr lang="pl-PL" sz="2400" i="1" dirty="0" err="1" smtClean="0"/>
              <a:t>Palazzo</a:t>
            </a:r>
            <a:r>
              <a:rPr lang="pl-PL" sz="2400" i="1" dirty="0" smtClean="0"/>
              <a:t> del Podesta</a:t>
            </a:r>
            <a:r>
              <a:rPr lang="pl-PL" sz="2400" dirty="0" smtClean="0"/>
              <a:t>). Od 1574 pałac stał się siedzibą prefekta policji. Jego obecna nazwa związana jest z nazwiskiem prefekta.</a:t>
            </a:r>
          </a:p>
          <a:p>
            <a:r>
              <a:rPr lang="pl-PL" sz="2400" dirty="0" smtClean="0"/>
              <a:t>Pałac to budowla zwieńczona blankami, które podparte są z zewnątrz arkadowymi konsolami z przylegającą wysoką wieżą. Skrzydła pałacu rozplanowano wokół wewnętrznego dziedzińca, który z trzech stron obiegają arkadowe krużganki. W XIV wieku dobudowano górne piętro loggii i zewnętrzne schody umożliwiające do nich dostęp. Ściany dziedzińca zdobią liczne herby prefektów policji i sędziów.</a:t>
            </a:r>
          </a:p>
          <a:p>
            <a:r>
              <a:rPr lang="pl-PL" sz="2400" b="1" dirty="0" smtClean="0"/>
              <a:t>W 1859 r. w pomieszczeniach pałacu umieszczono zbiory Muzeum Narodowego, głównie rzeźby.</a:t>
            </a:r>
          </a:p>
          <a:p>
            <a:r>
              <a:rPr lang="pl-PL" sz="2400" b="1" dirty="0" smtClean="0"/>
              <a:t>Budynek jest typowym przykładem włoskiego pałacu miejskiego.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8722" name="Picture 2" descr="Florencja – Bargello – Włochy Przewodn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11082" cy="61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Diapor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248472" cy="6382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6018" name="Picture 2" descr="Powrót do slajdó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885027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285729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err="1" smtClean="0"/>
              <a:t>Palazzo</a:t>
            </a:r>
            <a:r>
              <a:rPr lang="pl-PL" sz="3600" b="1" dirty="0" smtClean="0"/>
              <a:t> Strozzi</a:t>
            </a:r>
            <a:r>
              <a:rPr lang="pl-PL" sz="3600" dirty="0" smtClean="0"/>
              <a:t> </a:t>
            </a:r>
            <a:r>
              <a:rPr lang="pl-PL" sz="2400" dirty="0" smtClean="0"/>
              <a:t>–  florencki, renesansowy pałac zaprojektowany przez Benedetto da </a:t>
            </a:r>
            <a:r>
              <a:rPr lang="pl-PL" sz="2400" dirty="0" err="1" smtClean="0"/>
              <a:t>Maiano</a:t>
            </a:r>
            <a:r>
              <a:rPr lang="pl-PL" sz="2400" dirty="0" smtClean="0"/>
              <a:t> i wybudowany w latach 1489 – 1538 na polecenie Filippo Strozzi. W dolnej części elewacji znajduje się portal zamknięty szerokim łukiem, po jego bokach rząd prostokątnych okien. Wyżej, pomieszczenia dwóch pięter oświetlają dwudzielne okna w górnej części zamknięte łukami. Budynek wieńczy podwójny, ząbkowany gzyms zaprojektowany przez </a:t>
            </a:r>
            <a:r>
              <a:rPr lang="pl-PL" sz="2400" dirty="0" err="1" smtClean="0"/>
              <a:t>Il</a:t>
            </a:r>
            <a:r>
              <a:rPr lang="pl-PL" sz="2400" dirty="0" smtClean="0"/>
              <a:t> </a:t>
            </a:r>
            <a:r>
              <a:rPr lang="pl-PL" sz="2400" dirty="0" err="1" smtClean="0"/>
              <a:t>Cronaca</a:t>
            </a:r>
            <a:r>
              <a:rPr lang="pl-PL" sz="2400" dirty="0" smtClean="0"/>
              <a:t> (Simone del </a:t>
            </a:r>
            <a:r>
              <a:rPr lang="pl-PL" sz="2400" dirty="0" err="1" smtClean="0"/>
              <a:t>Pollaiuolo</a:t>
            </a:r>
            <a:r>
              <a:rPr lang="pl-PL" sz="2400" dirty="0" smtClean="0"/>
              <a:t>). Płaszczyzny kamiennej, rustykalnej elewacji zdobi boniowanie.</a:t>
            </a:r>
          </a:p>
          <a:p>
            <a:r>
              <a:rPr lang="pl-PL" sz="2400" dirty="0" smtClean="0"/>
              <a:t>Przez portal i znajdującą się za nim sień wchodzi się na prostokątny, wewnętrzny dziedziniec otoczony krużgankami usytuowanymi w trzech poziomach. Stanowią one układ komunikacyjny umożliwiającymi dostęp do poszczególnych pomieszczeń. Loggie pięter są zamknięte oknami.</a:t>
            </a:r>
          </a:p>
          <a:p>
            <a:r>
              <a:rPr lang="pl-PL" sz="2400" b="1" dirty="0" smtClean="0"/>
              <a:t>Pałac wygląda z zewnątrz jak twierdza, ponieważ zależało na bezpieczeństwie mieszkańców. Wnętrze natomiast bogate było w  zdobienia i wypełnione dziełami sztuki. </a:t>
            </a:r>
          </a:p>
          <a:p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Plik:Palazzo Strozzi 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-17136"/>
            <a:ext cx="6840760" cy="687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198916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Dziedziniec pałacowy.</a:t>
            </a:r>
            <a:endParaRPr lang="pl-PL" sz="2800" dirty="0"/>
          </a:p>
        </p:txBody>
      </p:sp>
      <p:pic>
        <p:nvPicPr>
          <p:cNvPr id="96258" name="Picture 2" descr="http://historia.arch.p.lodz.pl/histarchimage/firenze/firenze-pstrozz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14356"/>
            <a:ext cx="4486030" cy="5981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79512" y="1700808"/>
            <a:ext cx="87849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err="1" smtClean="0"/>
              <a:t>Orsanmichele</a:t>
            </a:r>
            <a:r>
              <a:rPr lang="pl-PL" sz="2400" b="1" dirty="0" smtClean="0"/>
              <a:t> </a:t>
            </a:r>
            <a:r>
              <a:rPr lang="pl-PL" sz="2400" dirty="0" smtClean="0"/>
              <a:t>– to kościół znajdujący się w dolnej części budowli przeznaczonej niegdyś do handlu zbożem. W 1380 roku budynek został przebudowany na cele sakralne. Na zewnętrznych ścianach kościoła znajdują się nisze z posągami, wykonanymi przez najwybitniejszych artystów włoskich. Znajdują się tam dzieła takich twórców jak: Lorenzo Ghiberti, Andrea del Verrocchio, Donatella, Nanniego di Banco oraz wielu innych.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1138" name="Picture 2" descr="Orsanmiche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0"/>
            <a:ext cx="9048750" cy="678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Orsanmichele Church and Museum in Florence | My Guide Flor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78" y="1000108"/>
            <a:ext cx="9073822" cy="519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928718"/>
            <a:ext cx="8229600" cy="234635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Katedra Santa Maria del </a:t>
            </a:r>
            <a:r>
              <a:rPr lang="pl-PL" sz="2800" dirty="0" err="1" smtClean="0"/>
              <a:t>Fiore</a:t>
            </a:r>
            <a:r>
              <a:rPr lang="pl-PL" sz="2800" dirty="0" smtClean="0"/>
              <a:t>. Wnętrze.</a:t>
            </a:r>
            <a:endParaRPr lang="pl-PL" sz="2800" dirty="0"/>
          </a:p>
        </p:txBody>
      </p:sp>
      <p:pic>
        <p:nvPicPr>
          <p:cNvPr id="151554" name="Picture 2" descr="http://mojewycieczki.org/wlochy9_pliki/image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7923724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err="1" smtClean="0"/>
              <a:t>Orsanmichele</a:t>
            </a:r>
            <a:r>
              <a:rPr lang="pl-PL" sz="2800" dirty="0" smtClean="0"/>
              <a:t>. Wnętrze.</a:t>
            </a:r>
            <a:endParaRPr lang="pl-PL" sz="2800" dirty="0"/>
          </a:p>
        </p:txBody>
      </p:sp>
      <p:pic>
        <p:nvPicPr>
          <p:cNvPr id="148482" name="Picture 2" descr="Orsanmichele w Florencja, Włochy | Sygic Trav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214282" y="142852"/>
            <a:ext cx="875020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/>
              <a:t>Pałac </a:t>
            </a:r>
            <a:r>
              <a:rPr lang="pl-PL" sz="3600" b="1" dirty="0" err="1" smtClean="0"/>
              <a:t>Pitti</a:t>
            </a:r>
            <a:r>
              <a:rPr lang="pl-PL" sz="3600" b="1" dirty="0" smtClean="0"/>
              <a:t> </a:t>
            </a:r>
            <a:r>
              <a:rPr lang="pl-PL" sz="2400" dirty="0" smtClean="0"/>
              <a:t>– ten renesansowy pałac leży na południowym brzegu rzeki Arno i z zewnątrz przypomina twierdzę. Wybudowany został w połowie XV wieku na polecenie Luca </a:t>
            </a:r>
            <a:r>
              <a:rPr lang="pl-PL" sz="2400" dirty="0" err="1" smtClean="0"/>
              <a:t>Pittiego</a:t>
            </a:r>
            <a:r>
              <a:rPr lang="pl-PL" sz="2400" dirty="0" smtClean="0"/>
              <a:t>. Kwestia architekta tego pałacu nie została nadal wyjaśniona, możliwe jednak że autorem projektu był Filippo Brunelleschi.  W połowie XVI wieku Pałac wszedł w posiadanie Medyceuszów. Na ten największy  obecnie (we Florencji) kompleks muzealny składają się: </a:t>
            </a:r>
            <a:r>
              <a:rPr lang="pl-PL" sz="2400" dirty="0" err="1" smtClean="0"/>
              <a:t>Galleria</a:t>
            </a:r>
            <a:r>
              <a:rPr lang="pl-PL" sz="2400" dirty="0" smtClean="0"/>
              <a:t> </a:t>
            </a:r>
            <a:r>
              <a:rPr lang="pl-PL" sz="2400" dirty="0" err="1" smtClean="0"/>
              <a:t>Palatina</a:t>
            </a:r>
            <a:r>
              <a:rPr lang="pl-PL" sz="2400" dirty="0" smtClean="0"/>
              <a:t>, </a:t>
            </a:r>
            <a:r>
              <a:rPr lang="pl-PL" sz="2400" dirty="0" err="1" smtClean="0"/>
              <a:t>Galleria</a:t>
            </a:r>
            <a:r>
              <a:rPr lang="pl-PL" sz="2400" dirty="0" smtClean="0"/>
              <a:t> </a:t>
            </a:r>
            <a:r>
              <a:rPr lang="pl-PL" sz="2400" dirty="0" err="1" smtClean="0"/>
              <a:t>d'Arte</a:t>
            </a:r>
            <a:r>
              <a:rPr lang="pl-PL" sz="2400" dirty="0" smtClean="0"/>
              <a:t> Moderna, </a:t>
            </a:r>
            <a:r>
              <a:rPr lang="pl-PL" sz="2400" dirty="0" err="1" smtClean="0"/>
              <a:t>Museo</a:t>
            </a:r>
            <a:r>
              <a:rPr lang="pl-PL" sz="2400" dirty="0" smtClean="0"/>
              <a:t> </a:t>
            </a:r>
            <a:r>
              <a:rPr lang="pl-PL" sz="2400" dirty="0" err="1" smtClean="0"/>
              <a:t>degli</a:t>
            </a:r>
            <a:r>
              <a:rPr lang="pl-PL" sz="2400" dirty="0" smtClean="0"/>
              <a:t> </a:t>
            </a:r>
            <a:r>
              <a:rPr lang="pl-PL" sz="2400" dirty="0" err="1" smtClean="0"/>
              <a:t>Argenti</a:t>
            </a:r>
            <a:r>
              <a:rPr lang="pl-PL" sz="2400" dirty="0" smtClean="0"/>
              <a:t> oraz </a:t>
            </a:r>
            <a:r>
              <a:rPr lang="pl-PL" sz="2400" dirty="0" err="1" smtClean="0"/>
              <a:t>Galleria</a:t>
            </a:r>
            <a:r>
              <a:rPr lang="pl-PL" sz="2400" dirty="0" smtClean="0"/>
              <a:t> del </a:t>
            </a:r>
            <a:r>
              <a:rPr lang="pl-PL" sz="2400" dirty="0" err="1" smtClean="0"/>
              <a:t>Costume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214282" y="3643314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Za </a:t>
            </a:r>
            <a:r>
              <a:rPr lang="pl-PL" sz="2400" dirty="0" err="1" smtClean="0"/>
              <a:t>Palazzo</a:t>
            </a:r>
            <a:r>
              <a:rPr lang="pl-PL" sz="2400" dirty="0" smtClean="0"/>
              <a:t> </a:t>
            </a:r>
            <a:r>
              <a:rPr lang="pl-PL" sz="2400" dirty="0" err="1" smtClean="0"/>
              <a:t>Pitti</a:t>
            </a:r>
            <a:r>
              <a:rPr lang="pl-PL" sz="2400" baseline="30000" dirty="0" smtClean="0"/>
              <a:t> </a:t>
            </a:r>
            <a:r>
              <a:rPr lang="pl-PL" sz="2400" dirty="0" smtClean="0"/>
              <a:t> rozciąga się Ogród Boboli. Założony został w roku 1549 przez Kosmę Medyceusza Starszego dla żony Eleonory di Toledo, a w 1766 został udostępniony publiczności. Jest rozległym ogrodem w stylu francuskim z licznymi fontannami i rzeźbami.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85720" y="5214950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Ogród Boboli założony został na wzgórzu (o tej samej nazwie) w ten sposób, że widoczne z niego było niemal całe miasto.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4210" name="Picture 2" descr="Pałac Pit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0"/>
            <a:ext cx="9048750" cy="678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Pałac </a:t>
            </a:r>
            <a:r>
              <a:rPr lang="pl-PL" sz="3200" dirty="0" err="1" smtClean="0"/>
              <a:t>Pitti</a:t>
            </a:r>
            <a:r>
              <a:rPr lang="pl-PL" sz="3200" dirty="0" smtClean="0"/>
              <a:t> od strony ogrodów.</a:t>
            </a:r>
            <a:endParaRPr lang="pl-PL" sz="3200" dirty="0"/>
          </a:p>
        </p:txBody>
      </p:sp>
      <p:pic>
        <p:nvPicPr>
          <p:cNvPr id="95234" name="Picture 2" descr="Pałac Pit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1352549"/>
            <a:ext cx="9048750" cy="550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213204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Pałac </a:t>
            </a:r>
            <a:r>
              <a:rPr lang="pl-PL" sz="2800" dirty="0" err="1" smtClean="0"/>
              <a:t>Pitti</a:t>
            </a:r>
            <a:r>
              <a:rPr lang="pl-PL" sz="2800" dirty="0" smtClean="0"/>
              <a:t>. Wnętrza.</a:t>
            </a:r>
            <a:endParaRPr lang="pl-PL" sz="2800" dirty="0"/>
          </a:p>
        </p:txBody>
      </p:sp>
      <p:pic>
        <p:nvPicPr>
          <p:cNvPr id="156674" name="Picture 2" descr="Galleria Palatina Masterpieces, Palazzo Pitti, Flor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286776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4386" name="Picture 2" descr="Pitti Palace Exclusive Private Tour with Boboli Garde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8" y="285728"/>
            <a:ext cx="9101132" cy="6047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5650" name="Picture 2" descr="Le Gallerie di Palazzo Pitti - ricarolricecitocoro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6132"/>
            <a:ext cx="8681760" cy="6465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Ogród Boboli.</a:t>
            </a:r>
            <a:endParaRPr lang="pl-PL" sz="2800" dirty="0"/>
          </a:p>
        </p:txBody>
      </p:sp>
      <p:pic>
        <p:nvPicPr>
          <p:cNvPr id="99330" name="Picture 2" descr="Central_Foun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31130"/>
            <a:ext cx="8035826" cy="6026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7522" name="Picture 2" descr="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796469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Biblioteka </a:t>
            </a:r>
            <a:r>
              <a:rPr lang="pl-PL" sz="2800" b="1" dirty="0" err="1" smtClean="0"/>
              <a:t>Laurenziana</a:t>
            </a:r>
            <a:r>
              <a:rPr lang="pl-PL" sz="2800" b="1" dirty="0" smtClean="0"/>
              <a:t>.</a:t>
            </a:r>
            <a:endParaRPr lang="pl-PL" sz="2800" b="1" dirty="0"/>
          </a:p>
        </p:txBody>
      </p:sp>
      <p:sp>
        <p:nvSpPr>
          <p:cNvPr id="3" name="Prostokąt 2"/>
          <p:cNvSpPr/>
          <p:nvPr/>
        </p:nvSpPr>
        <p:spPr>
          <a:xfrm>
            <a:off x="142844" y="785795"/>
            <a:ext cx="900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Biblioteka </a:t>
            </a:r>
            <a:r>
              <a:rPr lang="pl-PL" sz="2400" b="1" dirty="0" err="1" smtClean="0"/>
              <a:t>Laurenziana</a:t>
            </a:r>
            <a:r>
              <a:rPr lang="pl-PL" sz="2400" dirty="0" smtClean="0"/>
              <a:t> – zbiór ponad 11 tysięcy manuskryptów i 4,5 tysiąca książek, pochodzących z prywatnych zbiorów rodziny Medyceuszy. Biblioteka została zaprojektowana przez Michała Anioła. Mieści się w kompleksie bazyliki San Lorenzo.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142844" y="2214554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/>
              <a:t>Szczególą</a:t>
            </a:r>
            <a:r>
              <a:rPr lang="pl-PL" sz="2400" dirty="0" smtClean="0"/>
              <a:t> wartość architektoniczną ma westybul ze słynnymi, monumentalnymi schodami, zaprojektowanymi przez </a:t>
            </a:r>
            <a:r>
              <a:rPr lang="pl-PL" sz="2400" dirty="0" err="1" smtClean="0"/>
              <a:t>Michala</a:t>
            </a:r>
            <a:r>
              <a:rPr lang="pl-PL" sz="2400" dirty="0" smtClean="0"/>
              <a:t> Anioła w postaci strumienia lawy.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14282" y="3357562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Westybul jest przełom architektonicznym – Jest połączeniem idei manieryzmu i baroku. To wyłamanie się z klasycznego myślenia.</a:t>
            </a:r>
          </a:p>
          <a:p>
            <a:endParaRPr lang="pl-PL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Plik:Santa Maria del Fio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74454" cy="6444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Michał Anioł, biblioteka laurenziana, 1524-1526, Florencj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786346" cy="6763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http://encyklopedia.pwn.pl/public/media/jpg/583/1r/p01i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00042"/>
            <a:ext cx="9144561" cy="5981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Lektorium</a:t>
            </a:r>
            <a:endParaRPr lang="pl-PL" sz="2800" dirty="0"/>
          </a:p>
        </p:txBody>
      </p:sp>
      <p:pic>
        <p:nvPicPr>
          <p:cNvPr id="157698" name="Picture 2" descr="https://upload.wikimedia.org/wikipedia/commons/thumb/e/e7/Biblioteca_medicea_laurenziana_interno_01.JPG/1024px-Biblioteca_medicea_laurenziana_interno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8005865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Wejście do biblioteki </a:t>
            </a:r>
            <a:r>
              <a:rPr lang="pl-PL" sz="2800" dirty="0" err="1" smtClean="0"/>
              <a:t>Laurenziana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97282" name="Picture 2" descr="Biblioteka Laurenzi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8101959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500042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Szpital Niewiniątek</a:t>
            </a:r>
            <a:r>
              <a:rPr lang="pl-PL" sz="3200" dirty="0" smtClean="0"/>
              <a:t> </a:t>
            </a:r>
            <a:r>
              <a:rPr lang="pl-PL" sz="2400" dirty="0" smtClean="0"/>
              <a:t>– budowla wzniesiona została z inicjatywy florenckiego cechu złotników i jedwabników w 1419 – 1424 na placu </a:t>
            </a:r>
            <a:r>
              <a:rPr lang="pl-PL" sz="2400" dirty="0" err="1" smtClean="0"/>
              <a:t>Santissima</a:t>
            </a:r>
            <a:r>
              <a:rPr lang="pl-PL" sz="2400" dirty="0" smtClean="0"/>
              <a:t> </a:t>
            </a:r>
            <a:r>
              <a:rPr lang="pl-PL" sz="2400" dirty="0" err="1" smtClean="0"/>
              <a:t>Annunziata</a:t>
            </a:r>
            <a:r>
              <a:rPr lang="pl-PL" sz="2400" dirty="0" smtClean="0"/>
              <a:t> we Florencji. Projekt budowy wykonał, jeden z członków tego cechu Filippo Brunelleschi. Budynek przeznaczony był na ochronkę dla porzuconych dzieci. Szpital Niewiniątek uznawany jest za jedna z najwcześniejszych budowli renesansowych. Na szczególną uwagę zasługują loggia, które stanowią symbol rozwijającej się architektury i sztuki renesansu. Brunelleschi zastosował tu wzorce zaczerpnięte z różnych budowli antycznych. Połączenie tych wzorów znakomicie oddaje charakter sztuki renesansowej. Aktualnie w budynku tym mieści się </a:t>
            </a:r>
            <a:r>
              <a:rPr lang="pl-PL" sz="2400" dirty="0" err="1" smtClean="0"/>
              <a:t>Galleria</a:t>
            </a:r>
            <a:r>
              <a:rPr lang="pl-PL" sz="2400" dirty="0" smtClean="0"/>
              <a:t> </a:t>
            </a:r>
            <a:r>
              <a:rPr lang="pl-PL" sz="2400" dirty="0" err="1" smtClean="0"/>
              <a:t>dello</a:t>
            </a:r>
            <a:r>
              <a:rPr lang="pl-PL" sz="2400" dirty="0" smtClean="0"/>
              <a:t> </a:t>
            </a:r>
            <a:r>
              <a:rPr lang="pl-PL" sz="2400" dirty="0" err="1" smtClean="0"/>
              <a:t>Spedale</a:t>
            </a:r>
            <a:r>
              <a:rPr lang="pl-PL" sz="2400" dirty="0" smtClean="0"/>
              <a:t> </a:t>
            </a:r>
            <a:r>
              <a:rPr lang="pl-PL" sz="2400" dirty="0" err="1" smtClean="0"/>
              <a:t>degli</a:t>
            </a:r>
            <a:r>
              <a:rPr lang="pl-PL" sz="2400" dirty="0" smtClean="0"/>
              <a:t> </a:t>
            </a:r>
            <a:r>
              <a:rPr lang="pl-PL" sz="2400" dirty="0" err="1" smtClean="0"/>
              <a:t>Innocenti</a:t>
            </a:r>
            <a:r>
              <a:rPr lang="pl-PL" sz="2400" dirty="0" smtClean="0"/>
              <a:t> - Galeria Sztuki Renesansowej.</a:t>
            </a:r>
          </a:p>
          <a:p>
            <a:r>
              <a:rPr lang="pl-PL" sz="2400" dirty="0" smtClean="0"/>
              <a:t>Uwagę zwracają dekoracyjne medaliony autorstwa  Andrei </a:t>
            </a:r>
            <a:r>
              <a:rPr lang="pl-PL" sz="2400" dirty="0" err="1" smtClean="0"/>
              <a:t>della</a:t>
            </a:r>
            <a:r>
              <a:rPr lang="pl-PL" sz="2400" dirty="0" smtClean="0"/>
              <a:t> </a:t>
            </a:r>
            <a:r>
              <a:rPr lang="pl-PL" sz="2400" dirty="0" err="1" smtClean="0"/>
              <a:t>Robia</a:t>
            </a:r>
            <a:r>
              <a:rPr lang="pl-PL" sz="2400" dirty="0" smtClean="0"/>
              <a:t> ilustrujące pielęgnację niemowląt.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1378" name="Picture 2" descr="Szpital Niewiniąt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0"/>
            <a:ext cx="9048750" cy="678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 </a:t>
            </a:r>
            <a:r>
              <a:rPr lang="pl-PL" sz="2800" b="1" dirty="0" smtClean="0"/>
              <a:t>Andrea </a:t>
            </a:r>
            <a:r>
              <a:rPr lang="pl-PL" sz="2800" b="1" dirty="0" err="1" smtClean="0"/>
              <a:t>della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Robbia</a:t>
            </a:r>
            <a:r>
              <a:rPr lang="pl-PL" sz="2800" dirty="0" smtClean="0"/>
              <a:t>. Ceramiczne medaliony.</a:t>
            </a:r>
            <a:endParaRPr lang="pl-PL" sz="2800" dirty="0"/>
          </a:p>
        </p:txBody>
      </p:sp>
      <p:pic>
        <p:nvPicPr>
          <p:cNvPr id="2050" name="Picture 2" descr="Plik:Spedale degli Innocenti (detail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42844" y="571480"/>
            <a:ext cx="90011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Pałac </a:t>
            </a:r>
            <a:r>
              <a:rPr lang="pl-PL" sz="3200" b="1" dirty="0" err="1" smtClean="0"/>
              <a:t>Rucellai</a:t>
            </a:r>
            <a:r>
              <a:rPr lang="pl-PL" sz="3200" dirty="0" smtClean="0"/>
              <a:t> </a:t>
            </a:r>
            <a:r>
              <a:rPr lang="pl-PL" sz="2400" dirty="0" smtClean="0"/>
              <a:t>(</a:t>
            </a:r>
            <a:r>
              <a:rPr lang="pl-PL" sz="2400" i="1" dirty="0" err="1" smtClean="0"/>
              <a:t>Palazzo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Rucellai</a:t>
            </a:r>
            <a:r>
              <a:rPr lang="pl-PL" sz="2400" dirty="0" smtClean="0"/>
              <a:t>) - renesansowy pałac miejski.</a:t>
            </a:r>
          </a:p>
          <a:p>
            <a:r>
              <a:rPr lang="pl-PL" sz="2400" dirty="0" smtClean="0"/>
              <a:t>Zbudowany w latach 1446 - 1457 na zamówienie Giovanniego </a:t>
            </a:r>
            <a:r>
              <a:rPr lang="pl-PL" sz="2400" dirty="0" err="1" smtClean="0"/>
              <a:t>Rucellai</a:t>
            </a:r>
            <a:r>
              <a:rPr lang="pl-PL" sz="2400" dirty="0" smtClean="0"/>
              <a:t>, który wzbogacił się na imporcie cennego czerwonego barwnika (</a:t>
            </a:r>
            <a:r>
              <a:rPr lang="pl-PL" sz="2400" i="1" dirty="0" err="1" smtClean="0"/>
              <a:t>oricello</a:t>
            </a:r>
            <a:r>
              <a:rPr lang="pl-PL" sz="2400" dirty="0" smtClean="0"/>
              <a:t>) wytwarzanego z wodorostów rosnących u wybrzeży Majorki.</a:t>
            </a:r>
          </a:p>
          <a:p>
            <a:r>
              <a:rPr lang="pl-PL" sz="2400" dirty="0" smtClean="0"/>
              <a:t>Architektem budynku był Leon Battista </a:t>
            </a:r>
            <a:r>
              <a:rPr lang="pl-PL" sz="2400" dirty="0" err="1" smtClean="0"/>
              <a:t>Alberti</a:t>
            </a:r>
            <a:r>
              <a:rPr lang="pl-PL" sz="2400" dirty="0" smtClean="0"/>
              <a:t>, który zaprojektował pałac ściśle według klasycznych porządków architektonicznych </a:t>
            </a:r>
            <a:r>
              <a:rPr lang="pl-PL" sz="2400" i="1" dirty="0" smtClean="0"/>
              <a:t>(wielki </a:t>
            </a:r>
            <a:r>
              <a:rPr lang="pl-PL" sz="2400" i="1" dirty="0" err="1" smtClean="0"/>
              <a:t>porządak</a:t>
            </a:r>
            <a:r>
              <a:rPr lang="pl-PL" sz="2400" i="1" dirty="0" smtClean="0"/>
              <a:t>) </a:t>
            </a:r>
            <a:r>
              <a:rPr lang="pl-PL" sz="2400" dirty="0" smtClean="0"/>
              <a:t>Na gzymsie budynku wyrzeźbione są symbole rodów </a:t>
            </a:r>
            <a:r>
              <a:rPr lang="pl-PL" sz="2400" dirty="0" err="1" smtClean="0"/>
              <a:t>Ruccellai</a:t>
            </a:r>
            <a:r>
              <a:rPr lang="pl-PL" sz="2400" dirty="0" smtClean="0"/>
              <a:t> - wzdęte żagle i Medyceuszy - obrączka - ponieważ żoną Giovanniego była Lukrecja </a:t>
            </a:r>
            <a:r>
              <a:rPr lang="pl-PL" sz="2400" dirty="0" err="1" smtClean="0"/>
              <a:t>de'Medici</a:t>
            </a:r>
            <a:r>
              <a:rPr lang="pl-PL" sz="2400" dirty="0" smtClean="0"/>
              <a:t>.</a:t>
            </a:r>
          </a:p>
          <a:p>
            <a:r>
              <a:rPr lang="pl-PL" sz="2400" dirty="0" smtClean="0"/>
              <a:t>Renesansowe pałace miejskie znacznie różniły się od wystawianych poza murami miejskimi ze względu na szczupłość miejsca oraz względy bezpieczeństwa mieszkańców.</a:t>
            </a:r>
          </a:p>
          <a:p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3426" name="Picture 2" descr="http://g.pwn.pl/f/img/y/d92i082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61600"/>
            <a:ext cx="4464496" cy="679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6498" name="Picture 2" descr="Museo Nazionale del Barge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2979400"/>
            <a:ext cx="1905000" cy="1524000"/>
          </a:xfrm>
          <a:prstGeom prst="rect">
            <a:avLst/>
          </a:prstGeom>
          <a:noFill/>
        </p:spPr>
      </p:pic>
      <p:pic>
        <p:nvPicPr>
          <p:cNvPr id="4098" name="Picture 2" descr="File:Palazzo rucellai, cortile 0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548680"/>
            <a:ext cx="8412427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785842"/>
            <a:ext cx="8229600" cy="220348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Podniebienie kopuły z freskami Giorgio Vasariego.</a:t>
            </a:r>
            <a:endParaRPr lang="pl-PL" sz="2800" dirty="0"/>
          </a:p>
        </p:txBody>
      </p:sp>
      <p:pic>
        <p:nvPicPr>
          <p:cNvPr id="150530" name="Picture 2" descr="Florencja Kated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4" y="571480"/>
            <a:ext cx="9114836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Charakterystyczny, renesansowy detal architektoniczny.</a:t>
            </a:r>
            <a:endParaRPr lang="pl-PL" sz="2800" dirty="0"/>
          </a:p>
        </p:txBody>
      </p:sp>
      <p:pic>
        <p:nvPicPr>
          <p:cNvPr id="114690" name="Picture 2" descr="http://upload.wikimedia.org/wikipedia/commons/0/0f/Palazzo_rucellai%2C_ordine_architettonico_secondo_pi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857385"/>
            <a:ext cx="4502846" cy="6000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213204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Symbole połączonych rodów.</a:t>
            </a:r>
            <a:endParaRPr lang="pl-PL" sz="2800" dirty="0"/>
          </a:p>
        </p:txBody>
      </p:sp>
      <p:pic>
        <p:nvPicPr>
          <p:cNvPr id="113666" name="Picture 2" descr="File:Palazzo rucellai, cortile emblem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642918"/>
            <a:ext cx="6246158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500198"/>
          </a:xfrm>
        </p:spPr>
        <p:txBody>
          <a:bodyPr>
            <a:normAutofit/>
          </a:bodyPr>
          <a:lstStyle/>
          <a:p>
            <a:r>
              <a:rPr lang="pl-PL" sz="6600" dirty="0" smtClean="0"/>
              <a:t>Dziękuję.</a:t>
            </a:r>
            <a:endParaRPr lang="pl-PL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fresk vasarie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1486" cy="6648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Fresk na kopuła santa maria del fiore, Florencja, Włochy — Zdjęcie stockow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1" y="214290"/>
            <a:ext cx="9286895" cy="6405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642966"/>
            <a:ext cx="9144000" cy="206060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Ten maluch, gwoździem zatrzymuje Świat na Sąd Ostateczny.</a:t>
            </a:r>
            <a:endParaRPr lang="pl-PL" sz="2800" dirty="0"/>
          </a:p>
        </p:txBody>
      </p:sp>
      <p:pic>
        <p:nvPicPr>
          <p:cNvPr id="120834" name="Picture 2" descr="Znalezione obrazy dla zapytania fresk vasarie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14624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Baptysterium florenckie. Strona zachodnia.</a:t>
            </a:r>
            <a:endParaRPr lang="pl-PL" sz="2800" dirty="0"/>
          </a:p>
        </p:txBody>
      </p:sp>
      <p:pic>
        <p:nvPicPr>
          <p:cNvPr id="135170" name="Picture 2" descr="Ilustr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630982" cy="5719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Baptysterium strona wschodnia z „Drzwiami Raju”</a:t>
            </a:r>
            <a:endParaRPr lang="pl-PL" sz="2800" dirty="0"/>
          </a:p>
        </p:txBody>
      </p:sp>
      <p:pic>
        <p:nvPicPr>
          <p:cNvPr id="139266" name="Picture 2" descr="Znalezione obrazy dla zapytania: Baptysterium Floren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953382" cy="5965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26064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Baptysterium San Giovanni</a:t>
            </a:r>
            <a:r>
              <a:rPr lang="pl-PL" sz="2800" dirty="0" smtClean="0"/>
              <a:t> – najstarszy budynek usytuowany na </a:t>
            </a:r>
            <a:r>
              <a:rPr lang="pl-PL" sz="2800" dirty="0" err="1" smtClean="0"/>
              <a:t>Piazza</a:t>
            </a:r>
            <a:r>
              <a:rPr lang="pl-PL" sz="2800" dirty="0" smtClean="0"/>
              <a:t> San Giovanni we Florencji. Znajduje się w pobliżu wejścia do katedry Santa Maria del </a:t>
            </a:r>
            <a:r>
              <a:rPr lang="pl-PL" sz="2800" dirty="0" err="1" smtClean="0"/>
              <a:t>Fiore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142844" y="1700807"/>
            <a:ext cx="88216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Do baptysterium można wejść przez troje drzwi z brązu. Od południa stanowi je dzieło Andrea Pisana z 1330 roku, przedstawiające sceny z życia Jana Chrzciciela i alegoriami cnót. Od północy to drzwi wykonane przez Lorenzo Ghiberti, nad którym pracował prawie 25 lat, począwszy od 1402 roku. Uwiecznił na nich 24 sceny z Nowego Testamentu. Również drzwi od wschodniej strony świątyni zdobi dzieło Ghiberti, i to najbardziej znane ze wszystkich trzech. To Drzwi Raju, obrazujące 10 scen ze Starego Testamentu wraz z postaciami biblijnymi i współczesnymi twórcy artystami. Lorenzo zakończył ich budowę w 1450 roku.</a:t>
            </a:r>
          </a:p>
          <a:p>
            <a:r>
              <a:rPr lang="pl-PL" sz="2400" b="1" dirty="0" smtClean="0"/>
              <a:t>Drzwi </a:t>
            </a:r>
            <a:r>
              <a:rPr lang="pl-PL" sz="2400" b="1" dirty="0" err="1" smtClean="0"/>
              <a:t>Gibertiego</a:t>
            </a:r>
            <a:r>
              <a:rPr lang="pl-PL" sz="2400" b="1" dirty="0" smtClean="0"/>
              <a:t> wprowadzają do sztuki nowe wartości artystyczne.</a:t>
            </a:r>
          </a:p>
          <a:p>
            <a:r>
              <a:rPr lang="pl-PL" sz="2400" b="1" dirty="0" smtClean="0"/>
              <a:t>Artysta stosuje tu perspektywę linearną w płaskorzeźbie</a:t>
            </a:r>
            <a:r>
              <a:rPr lang="pl-PL" sz="2400" dirty="0" smtClean="0"/>
              <a:t>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251520" y="214290"/>
            <a:ext cx="86409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Florencja</a:t>
            </a:r>
            <a:r>
              <a:rPr lang="pl-PL" sz="2400" dirty="0" smtClean="0"/>
              <a:t> (wł. </a:t>
            </a:r>
            <a:r>
              <a:rPr lang="pl-PL" sz="2400" i="1" dirty="0" err="1" smtClean="0"/>
              <a:t>Firenze</a:t>
            </a:r>
            <a:r>
              <a:rPr lang="pl-PL" sz="2400" dirty="0" smtClean="0"/>
              <a:t>, ) – miasto w środkowych Włoszech, nad rzeką Arno, stolica Toskanii i prowincji Florencja, 366 tys. mieszkańców.</a:t>
            </a:r>
          </a:p>
          <a:p>
            <a:r>
              <a:rPr lang="pl-PL" sz="2800" b="1" dirty="0" smtClean="0"/>
              <a:t>Historia Florencji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sp>
        <p:nvSpPr>
          <p:cNvPr id="4" name="Prostokąt 3"/>
          <p:cNvSpPr/>
          <p:nvPr/>
        </p:nvSpPr>
        <p:spPr>
          <a:xfrm>
            <a:off x="142844" y="1857364"/>
            <a:ext cx="90011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Miasto założone przez Etrusków , zburzone przez Sullę w 82 p.n.e. Następnie odbudowane przez Juliusza Cezara w 59 p.n.e. jako kolonia dla byłych żołnierzy i nazwane </a:t>
            </a:r>
            <a:r>
              <a:rPr lang="pl-PL" sz="2400" i="1" dirty="0" err="1" smtClean="0"/>
              <a:t>Florentia</a:t>
            </a:r>
            <a:r>
              <a:rPr lang="pl-PL" sz="2400" dirty="0" smtClean="0"/>
              <a:t>. Zabudowa tego okresu została założona na planie obozu wojskowego. Z tego okresu pochodzi zachowany szachownicowy układ ulic. Początkowo, w czasach Cesarstwa rzymskiego, Florencja była ośrodkiem handlu i rzemiosła. W 405 obroniła się przed najazdem Ostrogotów, w 539 uzależniona od Bizancjum a od 541 od Gotów. W 570 została podbita przez Longobardów, którzy z kolei utracili miasto na rzecz Franków.</a:t>
            </a:r>
          </a:p>
          <a:p>
            <a:r>
              <a:rPr lang="pl-PL" sz="2400" dirty="0" smtClean="0"/>
              <a:t>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14282" y="5143512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Od 1115 miasto uzyskało status niezależnego miasta, od 1167 weszło w skład Ligi Lombardzkiej, a w 1183 Florencja ogłosiła się komuną miejską.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Plik:Drzwi Raju Lorenzo Ghiberti Florencj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-31725"/>
            <a:ext cx="4320480" cy="6889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Florenc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1435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Mozaiki w sklepieniu baptysterium.</a:t>
            </a:r>
            <a:endParaRPr lang="pl-PL" sz="2800" dirty="0"/>
          </a:p>
        </p:txBody>
      </p:sp>
      <p:pic>
        <p:nvPicPr>
          <p:cNvPr id="153602" name="Picture 2" descr="https://4.bp.blogspot.com/-BT9gFAWtM5c/WRG_Fg8gSFI/AAAAAAAASMA/8wbhFVVGg-U_Ep8Q1_-UH8euL0DDp2gPwCLcB/s1600/DSC057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7"/>
            <a:ext cx="8191524" cy="6143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198916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Ołtarz w apsydzie baptysterium.</a:t>
            </a:r>
            <a:endParaRPr lang="pl-PL" sz="2800" dirty="0"/>
          </a:p>
        </p:txBody>
      </p:sp>
      <p:pic>
        <p:nvPicPr>
          <p:cNvPr id="151554" name="Picture 2" descr="https://4.bp.blogspot.com/-GQHsKn8w0TQ/WRG_HXH4llI/AAAAAAAASMQ/ZZcBue-bCvseSaF4NrQ6YiN3q702Jm3RwCLcB/s1600/DSC057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7767609" cy="5825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>
            <a:normAutofit/>
          </a:bodyPr>
          <a:lstStyle/>
          <a:p>
            <a:r>
              <a:rPr lang="pl-PL" sz="2800" dirty="0" err="1" smtClean="0"/>
              <a:t>Ponte</a:t>
            </a:r>
            <a:r>
              <a:rPr lang="pl-PL" sz="2800" dirty="0" smtClean="0"/>
              <a:t> </a:t>
            </a:r>
            <a:r>
              <a:rPr lang="pl-PL" sz="2800" dirty="0" err="1" smtClean="0"/>
              <a:t>Vecchio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1026" name="Picture 2" descr="5 things you didn't know about Ponte Vecchio | Visit Tusca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822508" cy="5881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Most Złotników</a:t>
            </a:r>
            <a:r>
              <a:rPr lang="pl-PL" sz="2400" dirty="0" smtClean="0"/>
              <a:t> (wł. </a:t>
            </a:r>
            <a:r>
              <a:rPr lang="pl-PL" sz="2400" i="1" dirty="0" err="1" smtClean="0"/>
              <a:t>Ponte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Vecchio</a:t>
            </a:r>
            <a:r>
              <a:rPr lang="pl-PL" sz="2400" dirty="0" smtClean="0"/>
              <a:t>, dosł. </a:t>
            </a:r>
            <a:r>
              <a:rPr lang="pl-PL" sz="2400" i="1" dirty="0" smtClean="0"/>
              <a:t>Stary Most</a:t>
            </a:r>
            <a:r>
              <a:rPr lang="pl-PL" sz="2400" dirty="0" smtClean="0"/>
              <a:t>) – najstarszy z florenckich mostów na rzece Arno. Został zbudowany z ciosów kamiennych w latach 1335 - 1345 według projektu </a:t>
            </a:r>
            <a:r>
              <a:rPr lang="pl-PL" sz="2400" dirty="0" err="1" smtClean="0"/>
              <a:t>Neriego</a:t>
            </a:r>
            <a:r>
              <a:rPr lang="pl-PL" sz="2400" dirty="0" smtClean="0"/>
              <a:t> di </a:t>
            </a:r>
            <a:r>
              <a:rPr lang="pl-PL" sz="2400" dirty="0" err="1" smtClean="0"/>
              <a:t>Fioravante</a:t>
            </a:r>
            <a:r>
              <a:rPr lang="pl-PL" sz="2400" dirty="0" smtClean="0"/>
              <a:t> i Taddeo </a:t>
            </a:r>
            <a:r>
              <a:rPr lang="pl-PL" sz="2400" dirty="0" err="1" smtClean="0"/>
              <a:t>Gaddi</a:t>
            </a:r>
            <a:r>
              <a:rPr lang="pl-PL" sz="2400" dirty="0" smtClean="0"/>
              <a:t> w tym samym miejscu, w którym postawiono pierwszy, drewniany most już w okresie starożytnego Rzymu.</a:t>
            </a:r>
            <a:endParaRPr lang="pl-PL" sz="2400" dirty="0"/>
          </a:p>
        </p:txBody>
      </p:sp>
      <p:pic>
        <p:nvPicPr>
          <p:cNvPr id="4098" name="Picture 2" descr="Plik:Florentine Ponte Vecchio shops R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917466"/>
            <a:ext cx="6587378" cy="4940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Ponte Vecch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48750" cy="678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42844" y="285728"/>
            <a:ext cx="900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Pierwotnie na moście stały sklepy rzeźników oraz rybne, później garbarzy. W 1593 roku książę </a:t>
            </a:r>
            <a:r>
              <a:rPr lang="pl-PL" sz="2400" dirty="0" err="1" smtClean="0"/>
              <a:t>Ferdynard</a:t>
            </a:r>
            <a:r>
              <a:rPr lang="pl-PL" sz="2400" dirty="0" smtClean="0"/>
              <a:t> I zarządził ich usunięcie i zezwolił na powstanie w tym miejscu jedynie warsztatów złotników i jubilerów.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142844" y="1714488"/>
            <a:ext cx="9001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 XIV wieku po obu stronach mostu zbudowano niewielkie budynki. W XVI wieku podjęto decyzję o usunięciu handlarzy i utworzeniu warsztatów jubilerskich oraz złotniczych. Tradycja ta przetrwała do dziś. Na moście znajdziemy liczne sklepy jubilerskie, po zapadnięciu zmroku pojawiają się także inni sprzedawcy i przeróżni artyści.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142844" y="3286124"/>
            <a:ext cx="90011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2400" b="1" dirty="0" smtClean="0"/>
              <a:t>Górny poziom mostu stanowi korytarz zwany "korytarzem Vasariego" łączący Pałac </a:t>
            </a:r>
            <a:r>
              <a:rPr lang="pl-PL" sz="2400" b="1" dirty="0" err="1" smtClean="0"/>
              <a:t>Vecchio</a:t>
            </a:r>
            <a:r>
              <a:rPr lang="pl-PL" sz="2400" b="1" dirty="0" smtClean="0"/>
              <a:t> poprzez Galerię Uffizi z Pałacem </a:t>
            </a:r>
            <a:r>
              <a:rPr lang="pl-PL" sz="2400" b="1" dirty="0" err="1" smtClean="0"/>
              <a:t>Pitti</a:t>
            </a:r>
            <a:r>
              <a:rPr lang="pl-PL" sz="2400" b="1" dirty="0" smtClean="0"/>
              <a:t>. Został on zbudowany przez Giorgia Vasariego w 1565 roku, gdy rządzący miastem Kosma I Medyceusz postanowił zbudować bezpieczne przejście, które pozwali mu przejść spokojnie pomiędzy dwoma należącymi do niego pałacami, bez kontaktu z mieszkańcami miasta. Dzisiaj przejście to jest galerią sztuki.</a:t>
            </a:r>
          </a:p>
          <a:p>
            <a:r>
              <a:rPr lang="pl-PL" sz="2400" dirty="0" smtClean="0"/>
              <a:t>( </a:t>
            </a:r>
            <a:r>
              <a:rPr lang="pl-PL" sz="2400" i="1" dirty="0" smtClean="0"/>
              <a:t>Dwaj Medyceusze (Julian i Aleksander) zginęli z rąk zamachowców.</a:t>
            </a:r>
            <a:r>
              <a:rPr lang="pl-PL" sz="2400" dirty="0" smtClean="0"/>
              <a:t>)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Korytarz Vasariego. Fragment.</a:t>
            </a:r>
            <a:endParaRPr lang="pl-PL" sz="2800" dirty="0"/>
          </a:p>
        </p:txBody>
      </p:sp>
      <p:pic>
        <p:nvPicPr>
          <p:cNvPr id="133122" name="Picture 2" descr="Florencja, Włoc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176" y="857232"/>
            <a:ext cx="9171176" cy="582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1989166"/>
          </a:xfrm>
        </p:spPr>
        <p:txBody>
          <a:bodyPr/>
          <a:lstStyle/>
          <a:p>
            <a:r>
              <a:rPr lang="pl-PL" sz="2800" dirty="0" smtClean="0"/>
              <a:t>Korytarz Vasariego w całości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158722" name="Picture 2" descr="Risultati immagini per corridoio vasari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32"/>
            <a:ext cx="9144794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Toskania.</a:t>
            </a:r>
            <a:endParaRPr lang="pl-PL" sz="2800" dirty="0"/>
          </a:p>
        </p:txBody>
      </p:sp>
      <p:pic>
        <p:nvPicPr>
          <p:cNvPr id="2050" name="Picture 2" descr="Mapa: Toskania, Włoc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626" y="1142984"/>
            <a:ext cx="9213626" cy="4791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91772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Wnętrze korytarza Vasariego. Współcześnie.</a:t>
            </a:r>
            <a:endParaRPr lang="pl-PL" sz="2800" dirty="0"/>
          </a:p>
        </p:txBody>
      </p:sp>
      <p:pic>
        <p:nvPicPr>
          <p:cNvPr id="161794" name="Picture 2" descr="Florence Vasari Corridor To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676969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Widok z okna w korytarzu Vasariego.</a:t>
            </a:r>
            <a:endParaRPr lang="pl-PL" sz="2800" dirty="0"/>
          </a:p>
        </p:txBody>
      </p:sp>
      <p:pic>
        <p:nvPicPr>
          <p:cNvPr id="162818" name="Picture 2" descr="vasari-view-ponte-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620013" cy="5715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560538"/>
          </a:xfrm>
        </p:spPr>
        <p:txBody>
          <a:bodyPr>
            <a:normAutofit/>
          </a:bodyPr>
          <a:lstStyle/>
          <a:p>
            <a:r>
              <a:rPr lang="pl-PL" sz="2800" dirty="0" err="1" smtClean="0"/>
              <a:t>Palazzo</a:t>
            </a:r>
            <a:r>
              <a:rPr lang="pl-PL" sz="2800" dirty="0" smtClean="0"/>
              <a:t> </a:t>
            </a:r>
            <a:r>
              <a:rPr lang="pl-PL" sz="2800" dirty="0" err="1" smtClean="0"/>
              <a:t>Vecchio</a:t>
            </a:r>
            <a:r>
              <a:rPr lang="pl-PL" sz="2800" dirty="0" smtClean="0"/>
              <a:t>, przy  </a:t>
            </a:r>
            <a:r>
              <a:rPr lang="pl-PL" sz="2800" dirty="0" err="1" smtClean="0"/>
              <a:t>Piazza</a:t>
            </a:r>
            <a:r>
              <a:rPr lang="pl-PL" sz="2800" dirty="0" smtClean="0"/>
              <a:t> </a:t>
            </a:r>
            <a:r>
              <a:rPr lang="pl-PL" sz="2800" dirty="0" err="1" smtClean="0"/>
              <a:t>della</a:t>
            </a:r>
            <a:r>
              <a:rPr lang="pl-PL" sz="2800" dirty="0" smtClean="0"/>
              <a:t> Signoria.</a:t>
            </a:r>
            <a:endParaRPr lang="pl-PL" sz="2800" dirty="0"/>
          </a:p>
        </p:txBody>
      </p:sp>
      <p:pic>
        <p:nvPicPr>
          <p:cNvPr id="1026" name="Picture 2" descr="Plik:Palazzo vecchio gnu174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36977"/>
            <a:ext cx="3301538" cy="5921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2098" name="Picture 2" descr="Znalezione obrazy dla zapytania palacio 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64474" cy="618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428652"/>
            <a:ext cx="9286908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Między budynkami widać Korytarz Vasariego łączący Uffizi z </a:t>
            </a:r>
            <a:r>
              <a:rPr lang="pl-PL" sz="2800" dirty="0" err="1" smtClean="0"/>
              <a:t>Palazzo</a:t>
            </a:r>
            <a:r>
              <a:rPr lang="pl-PL" sz="2800" dirty="0" smtClean="0"/>
              <a:t> </a:t>
            </a:r>
            <a:r>
              <a:rPr lang="pl-PL" sz="2800" dirty="0" err="1" smtClean="0"/>
              <a:t>Vecchio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128002" name="Picture 2" descr="Znalezione obrazy dla zapytania palacio 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33420"/>
            <a:ext cx="8839342" cy="5924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Dziedziniec </a:t>
            </a:r>
            <a:r>
              <a:rPr lang="pl-PL" sz="2800" dirty="0" err="1" smtClean="0"/>
              <a:t>Palazzo</a:t>
            </a:r>
            <a:r>
              <a:rPr lang="pl-PL" sz="2800" dirty="0" smtClean="0"/>
              <a:t> </a:t>
            </a:r>
            <a:r>
              <a:rPr lang="pl-PL" sz="2800" dirty="0" err="1" smtClean="0"/>
              <a:t>Vecchio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125954" name="Picture 2" descr="Znalezione obrazy dla zapytania palacio 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743121" cy="585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23528" y="571480"/>
            <a:ext cx="8820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err="1" smtClean="0"/>
              <a:t>Palazzo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Vecchio</a:t>
            </a:r>
            <a:r>
              <a:rPr lang="pl-PL" sz="2400" b="1" dirty="0" smtClean="0"/>
              <a:t>, </a:t>
            </a:r>
            <a:r>
              <a:rPr lang="pl-PL" sz="2400" b="1" dirty="0" err="1" smtClean="0"/>
              <a:t>Palazzo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della</a:t>
            </a:r>
            <a:r>
              <a:rPr lang="pl-PL" sz="2400" b="1" dirty="0" smtClean="0"/>
              <a:t> Signoria</a:t>
            </a:r>
            <a:r>
              <a:rPr lang="pl-PL" sz="2400" dirty="0" smtClean="0"/>
              <a:t>, jedna z najbardziej znanych budowli we Florencji, reprezentująca wybitne walory architektoniczno-artystyczne. Służyła w przeszłości jako siedziba rady miejskiej. Ta budowla  została wzniesiona w XIII w. przez </a:t>
            </a:r>
            <a:r>
              <a:rPr lang="pl-PL" sz="2400" dirty="0" err="1" smtClean="0"/>
              <a:t>Arnolfa</a:t>
            </a:r>
            <a:r>
              <a:rPr lang="pl-PL" sz="2400" dirty="0" smtClean="0"/>
              <a:t> di </a:t>
            </a:r>
            <a:r>
              <a:rPr lang="pl-PL" sz="2400" dirty="0" err="1" smtClean="0"/>
              <a:t>Cambio</a:t>
            </a:r>
            <a:r>
              <a:rPr lang="pl-PL" sz="2400" dirty="0" smtClean="0"/>
              <a:t>, rozbudowana w XIV-XVI w. w stylu renesansowym. W latach 1343-1592 wprowadzono wiele zmian (najwięcej w 1540 na polecenie Kosmy I, który zamieszkiwał pałac od 1537 do momentu przeprowadzki do </a:t>
            </a:r>
            <a:r>
              <a:rPr lang="pl-PL" sz="2400" dirty="0" err="1" smtClean="0"/>
              <a:t>Palazzo</a:t>
            </a:r>
            <a:r>
              <a:rPr lang="pl-PL" sz="2400" dirty="0" smtClean="0"/>
              <a:t> </a:t>
            </a:r>
            <a:r>
              <a:rPr lang="pl-PL" sz="2400" dirty="0" err="1" smtClean="0"/>
              <a:t>Pitti</a:t>
            </a:r>
            <a:r>
              <a:rPr lang="pl-PL" sz="2400" dirty="0" smtClean="0"/>
              <a:t>) 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W salach reprezentacyjnych znajdują się m.in. freski G. Vasariego, a także cenne zbiory sztuki, m.in. malowidła szkoły toskańskiej, oraz obrazy H. Memlinga, P.P. Rubensa, </a:t>
            </a:r>
            <a:r>
              <a:rPr lang="pl-PL" sz="2400" dirty="0" err="1" smtClean="0"/>
              <a:t>Veronesa</a:t>
            </a:r>
            <a:r>
              <a:rPr lang="pl-PL" sz="2400" dirty="0" smtClean="0"/>
              <a:t> i Tintoretta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Wnętrza </a:t>
            </a:r>
            <a:r>
              <a:rPr lang="pl-PL" sz="2800" dirty="0" err="1" smtClean="0"/>
              <a:t>Palazzo</a:t>
            </a:r>
            <a:r>
              <a:rPr lang="pl-PL" sz="2800" dirty="0" smtClean="0"/>
              <a:t> </a:t>
            </a:r>
            <a:r>
              <a:rPr lang="pl-PL" sz="2800" dirty="0" err="1" smtClean="0"/>
              <a:t>Vecchio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126978" name="Picture 2" descr="Znalezione obrazy dla zapytania palacio 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0087"/>
            <a:ext cx="9237071" cy="5957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0050" name="Picture 2" descr="Znalezione obrazy dla zapytania palacio 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72533" cy="64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9026" name="Picture 2" descr="Znalezione obrazy dla zapytania palacio vecch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-15769"/>
            <a:ext cx="5072098" cy="6873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Medyceusze - faktyczni władcy Florencji</a:t>
            </a:r>
            <a:endParaRPr lang="pl-PL" sz="2800" b="1" dirty="0"/>
          </a:p>
        </p:txBody>
      </p:sp>
      <p:sp>
        <p:nvSpPr>
          <p:cNvPr id="3" name="Prostokąt 2"/>
          <p:cNvSpPr/>
          <p:nvPr/>
        </p:nvSpPr>
        <p:spPr>
          <a:xfrm>
            <a:off x="142844" y="642918"/>
            <a:ext cx="900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Medyceusze władali Florencją od 1434 do 1737 roku. W tym okresie wywierali ogromny wpływ na kulturę i politykę w Europie. Z rodziny tej pochodziło między innymi trzech papieży - Leon X, Klemens VII i Leon XI, i królowe - Katarzyna Medycejska i Maria Medycejska.</a:t>
            </a:r>
            <a:endParaRPr lang="pl-PL" sz="2400" b="1" dirty="0"/>
          </a:p>
        </p:txBody>
      </p:sp>
      <p:sp>
        <p:nvSpPr>
          <p:cNvPr id="4" name="Prostokąt 3"/>
          <p:cNvSpPr/>
          <p:nvPr/>
        </p:nvSpPr>
        <p:spPr>
          <a:xfrm>
            <a:off x="142844" y="2071678"/>
            <a:ext cx="9001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3 grudnia 1469 r. po śmierci ojca Piera </a:t>
            </a:r>
            <a:r>
              <a:rPr lang="pl-PL" sz="2400" dirty="0" err="1" smtClean="0"/>
              <a:t>de’Medici</a:t>
            </a:r>
            <a:r>
              <a:rPr lang="pl-PL" sz="2400" dirty="0" smtClean="0"/>
              <a:t>, na czele rodu stanął Wawrzyniec Medycejski zw. Wspaniałym (1449-1492), najznamienitszy pośród klanu - polityk, dyplomata, bankier, mecenas sztuki. W jego domu bywali Michał Anioł, Leonardo da Vinci i Botticelli. To pod jego rządami Florencja stała się kolebką Renesansu, który wkrótce miał się rozprzestrzenić po całej Europie.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14282" y="4286256"/>
            <a:ext cx="8929718" cy="274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Za czasów medycejskich powszechne stało się zawieranie sojuszy i ich zrywanie, zabójstwa politycznych przeciwników, nepotyzm i mimo, iż Florencja formalnie była republiką, dzięki bogactwu i zagranicznym powiązaniom ustrój ten stanowił jedynie przykrywkę dla rzeczywistej formy rządów. </a:t>
            </a:r>
            <a:r>
              <a:rPr lang="pl-PL" sz="2400" dirty="0" smtClean="0"/>
              <a:t>Medyceusze żyli w ciągłej obawie przed zamachami na ich zdrowie i życie. ( </a:t>
            </a:r>
            <a:r>
              <a:rPr lang="pl-PL" sz="2400" i="1" dirty="0" smtClean="0"/>
              <a:t>Dlatego wybudowano „Korytarz Vasariego</a:t>
            </a:r>
            <a:r>
              <a:rPr lang="pl-PL" sz="2400" dirty="0" smtClean="0"/>
              <a:t>”).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184629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Dawid</a:t>
            </a:r>
            <a:r>
              <a:rPr lang="pl-PL" sz="2800" dirty="0" smtClean="0"/>
              <a:t> – rzeźba Michała Anioła z 1504 r. (</a:t>
            </a:r>
            <a:r>
              <a:rPr lang="pl-PL" sz="2000" i="1" dirty="0" smtClean="0"/>
              <a:t>Przed </a:t>
            </a:r>
            <a:r>
              <a:rPr lang="pl-PL" sz="2000" i="1" dirty="0" err="1" smtClean="0"/>
              <a:t>Palazzo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Vecchio</a:t>
            </a:r>
            <a:r>
              <a:rPr lang="pl-PL" sz="2000" i="1" dirty="0" smtClean="0"/>
              <a:t> </a:t>
            </a:r>
            <a:r>
              <a:rPr lang="pl-PL" sz="2000" dirty="0" smtClean="0"/>
              <a:t>– </a:t>
            </a:r>
            <a:r>
              <a:rPr lang="pl-PL" sz="2000" i="1" dirty="0" smtClean="0"/>
              <a:t>kopia. Oryginał w muzeum Akademii)</a:t>
            </a:r>
            <a:endParaRPr lang="pl-PL" sz="2000" i="1" dirty="0"/>
          </a:p>
        </p:txBody>
      </p:sp>
      <p:pic>
        <p:nvPicPr>
          <p:cNvPr id="5122" name="Picture 2" descr="Plik:David von Michelangel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851748"/>
            <a:ext cx="3143272" cy="6006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631976"/>
          </a:xfrm>
        </p:spPr>
        <p:txBody>
          <a:bodyPr>
            <a:normAutofit/>
          </a:bodyPr>
          <a:lstStyle/>
          <a:p>
            <a:r>
              <a:rPr lang="pl-PL" sz="3100" b="1" dirty="0" smtClean="0"/>
              <a:t>Galeria Uffizi. </a:t>
            </a:r>
            <a:r>
              <a:rPr lang="pl-PL" sz="3100" dirty="0" smtClean="0"/>
              <a:t>Galeria sztuki. Projekt architektoniczny Giorgio Vasari</a:t>
            </a:r>
            <a:r>
              <a:rPr lang="pl-PL" dirty="0" smtClean="0"/>
              <a:t>. </a:t>
            </a:r>
            <a:r>
              <a:rPr lang="pl-PL" sz="2800" i="1" dirty="0" smtClean="0"/>
              <a:t>Kompleks budynków w kształcie litery „U”</a:t>
            </a:r>
            <a:endParaRPr lang="pl-PL" sz="2800" i="1" dirty="0"/>
          </a:p>
        </p:txBody>
      </p:sp>
      <p:pic>
        <p:nvPicPr>
          <p:cNvPr id="148482" name="Picture 2" descr="Uffizi, Uffizi Florencja, Galeria Uffizi bilety, Uffizi bile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9518" cy="475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9506" name="Picture 2" descr="Galeria Uffizi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1554" name="Picture 2" descr="Galleria degli Uffizi - Florença - obrázok Gallerie Degli Uffizi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301"/>
            <a:ext cx="8786874" cy="6598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 </a:t>
            </a:r>
            <a:r>
              <a:rPr lang="pl-PL" sz="2800" b="1" dirty="0" smtClean="0"/>
              <a:t>Simone Martini</a:t>
            </a:r>
            <a:r>
              <a:rPr lang="pl-PL" sz="2800" dirty="0" smtClean="0"/>
              <a:t>. Zwiastowanie(ok. 1333)</a:t>
            </a:r>
            <a:endParaRPr lang="pl-PL" sz="2800" dirty="0"/>
          </a:p>
        </p:txBody>
      </p:sp>
      <p:pic>
        <p:nvPicPr>
          <p:cNvPr id="123906" name="Picture 2" descr="Ilustr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7143800" cy="6095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>
            <a:normAutofit/>
          </a:bodyPr>
          <a:lstStyle/>
          <a:p>
            <a:r>
              <a:rPr lang="pl-PL" sz="2700" dirty="0" smtClean="0"/>
              <a:t>  </a:t>
            </a:r>
            <a:r>
              <a:rPr lang="pl-PL" sz="2800" b="1" dirty="0" smtClean="0"/>
              <a:t>Sandro Botticelli</a:t>
            </a:r>
            <a:r>
              <a:rPr lang="pl-PL" sz="2400" dirty="0" smtClean="0"/>
              <a:t>. Narodziny Wenus ( 1484 – 1486).</a:t>
            </a:r>
            <a:endParaRPr lang="pl-PL" sz="2400" dirty="0"/>
          </a:p>
        </p:txBody>
      </p:sp>
      <p:pic>
        <p:nvPicPr>
          <p:cNvPr id="121858" name="Picture 2" descr="Ilustr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786"/>
            <a:ext cx="9198633" cy="5791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  </a:t>
            </a:r>
            <a:r>
              <a:rPr lang="pl-PL" sz="2800" b="1" dirty="0" smtClean="0"/>
              <a:t>Leonardo da Vinci</a:t>
            </a:r>
            <a:r>
              <a:rPr lang="pl-PL" sz="2800" dirty="0" smtClean="0"/>
              <a:t>. Zwiastowanie.1470 -1473.</a:t>
            </a:r>
            <a:endParaRPr lang="pl-PL" sz="2800" dirty="0"/>
          </a:p>
        </p:txBody>
      </p:sp>
      <p:pic>
        <p:nvPicPr>
          <p:cNvPr id="147458" name="Picture 2" descr="Ilustr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" y="1285860"/>
            <a:ext cx="9140497" cy="4291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214282" y="404664"/>
            <a:ext cx="8929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Galeria Akademii </a:t>
            </a:r>
            <a:r>
              <a:rPr lang="pl-PL" sz="2400" dirty="0" smtClean="0"/>
              <a:t>(</a:t>
            </a:r>
            <a:r>
              <a:rPr lang="pl-PL" sz="2400" dirty="0" err="1" smtClean="0"/>
              <a:t>Galleria</a:t>
            </a:r>
            <a:r>
              <a:rPr lang="pl-PL" sz="2400" dirty="0" smtClean="0"/>
              <a:t> </a:t>
            </a:r>
            <a:r>
              <a:rPr lang="pl-PL" sz="2400" dirty="0" err="1" smtClean="0"/>
              <a:t>dell’Accademia</a:t>
            </a:r>
            <a:r>
              <a:rPr lang="pl-PL" sz="2400" dirty="0" smtClean="0"/>
              <a:t>) znajduje się w pobliżu kościoła św. Marka. Jest to florencka Akademia Sztuk Pięknych i zarazem jedna z ważniejszych galerii sztuki. Została założona w 1563 roku, jeszcze za panowania Kosmy I, jako pierwsza w Europie uczelnia kształcąca w rysunku, malarstwie i rzeźbie (początkowo jej siedzibą był klasztor kościoła </a:t>
            </a:r>
            <a:r>
              <a:rPr lang="pl-PL" sz="2400" dirty="0" err="1" smtClean="0"/>
              <a:t>Santissima</a:t>
            </a:r>
            <a:r>
              <a:rPr lang="pl-PL" sz="2400" dirty="0" smtClean="0"/>
              <a:t> </a:t>
            </a:r>
            <a:r>
              <a:rPr lang="pl-PL" sz="2400" dirty="0" err="1" smtClean="0"/>
              <a:t>Annunziata</a:t>
            </a:r>
            <a:r>
              <a:rPr lang="pl-PL" sz="2400" dirty="0" smtClean="0"/>
              <a:t>).</a:t>
            </a:r>
          </a:p>
          <a:p>
            <a:r>
              <a:rPr lang="pl-PL" sz="2400" dirty="0" smtClean="0"/>
              <a:t>Jednym z najcenniejszych dzieł znajdujących się w galerii jest monumentalny posąg Dawida będący najsłynniejszą rzeźbą autorstwa Michała Anioła Buonarrotiego.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91772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Galeria Akademii.</a:t>
            </a:r>
            <a:endParaRPr lang="pl-PL" sz="2800" dirty="0"/>
          </a:p>
        </p:txBody>
      </p:sp>
      <p:pic>
        <p:nvPicPr>
          <p:cNvPr id="4098" name="Picture 2" descr="Galeria dell Accadem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00795"/>
            <a:ext cx="8215370" cy="6157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Fasada kościoła Santa Maria del </a:t>
            </a:r>
            <a:r>
              <a:rPr lang="pl-PL" sz="2800" dirty="0" err="1" smtClean="0"/>
              <a:t>Carmine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pic>
        <p:nvPicPr>
          <p:cNvPr id="39938" name="Picture 2" descr="File:Santa maria del carmine sid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Panorama Florencji.</a:t>
            </a:r>
            <a:endParaRPr lang="pl-PL" sz="2800" dirty="0"/>
          </a:p>
        </p:txBody>
      </p:sp>
      <p:pic>
        <p:nvPicPr>
          <p:cNvPr id="2050" name="Picture 2" descr="Plik:Firenze-view-palazzo vecchi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42918"/>
            <a:ext cx="7879152" cy="5909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631976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Kaplica </a:t>
            </a:r>
            <a:r>
              <a:rPr lang="pl-PL" sz="2800" b="1" dirty="0" err="1" smtClean="0"/>
              <a:t>Brancacci</a:t>
            </a:r>
            <a:r>
              <a:rPr lang="pl-PL" sz="2800" b="1" dirty="0" smtClean="0"/>
              <a:t> </a:t>
            </a:r>
            <a:r>
              <a:rPr lang="pl-PL" sz="2800" dirty="0" smtClean="0"/>
              <a:t>w kościele Santa Maria del </a:t>
            </a:r>
            <a:r>
              <a:rPr lang="pl-PL" sz="2800" dirty="0" err="1" smtClean="0"/>
              <a:t>Carmine</a:t>
            </a:r>
            <a:r>
              <a:rPr lang="pl-PL" sz="2800" dirty="0" smtClean="0"/>
              <a:t>.</a:t>
            </a:r>
            <a:r>
              <a:rPr lang="pl-PL" sz="2800" i="1" dirty="0" smtClean="0"/>
              <a:t>           Tu znajdują się najwybitniejsze freski </a:t>
            </a:r>
            <a:r>
              <a:rPr lang="pl-PL" sz="2800" i="1" dirty="0" err="1" smtClean="0"/>
              <a:t>Masaccia</a:t>
            </a:r>
            <a:r>
              <a:rPr lang="pl-PL" sz="2800" i="1" dirty="0" smtClean="0"/>
              <a:t>.</a:t>
            </a:r>
            <a:endParaRPr lang="pl-PL" sz="2800" i="1" dirty="0"/>
          </a:p>
        </p:txBody>
      </p:sp>
      <p:pic>
        <p:nvPicPr>
          <p:cNvPr id="37890" name="Picture 2" descr="Plik:Cappella brancacci 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5" y="1071546"/>
            <a:ext cx="4339841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0290" name="Picture 2" descr="Znalezione obrazy dla zapytania: freski w kaplicy brancacc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9144000" cy="1703414"/>
          </a:xfrm>
        </p:spPr>
        <p:txBody>
          <a:bodyPr>
            <a:normAutofit/>
          </a:bodyPr>
          <a:lstStyle/>
          <a:p>
            <a:r>
              <a:rPr lang="pl-PL" sz="2800" b="1" dirty="0" err="1" smtClean="0"/>
              <a:t>Masaccio</a:t>
            </a:r>
            <a:r>
              <a:rPr lang="pl-PL" sz="2800" b="1" dirty="0" smtClean="0"/>
              <a:t>. </a:t>
            </a:r>
            <a:r>
              <a:rPr lang="pl-PL" sz="2800" dirty="0" smtClean="0"/>
              <a:t>Fresk w kaplicy </a:t>
            </a:r>
            <a:r>
              <a:rPr lang="pl-PL" sz="2800" dirty="0" err="1" smtClean="0"/>
              <a:t>Brancaccich</a:t>
            </a:r>
            <a:r>
              <a:rPr lang="pl-PL" sz="2800" dirty="0" smtClean="0"/>
              <a:t>. Grosz czynszowy.</a:t>
            </a:r>
            <a:endParaRPr lang="pl-PL" sz="2800" dirty="0"/>
          </a:p>
        </p:txBody>
      </p:sp>
      <p:pic>
        <p:nvPicPr>
          <p:cNvPr id="1026" name="Picture 2" descr="Masaccio – Grosz czynszowy | Dzieło sztuki, Historia sztuki, Floren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683" y="1428736"/>
            <a:ext cx="9206885" cy="4791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>
            <a:normAutofit/>
          </a:bodyPr>
          <a:lstStyle/>
          <a:p>
            <a:r>
              <a:rPr lang="pl-PL" sz="2800" b="1" dirty="0" err="1" smtClean="0"/>
              <a:t>Masaccio</a:t>
            </a:r>
            <a:r>
              <a:rPr lang="pl-PL" sz="2800" dirty="0" smtClean="0"/>
              <a:t>, </a:t>
            </a:r>
            <a:r>
              <a:rPr lang="pl-PL" sz="2800" i="1" dirty="0" smtClean="0"/>
              <a:t>Św. Piotr uzdrawia chorego. Wygnanie z raju.</a:t>
            </a:r>
            <a:endParaRPr lang="pl-PL" sz="2800" dirty="0"/>
          </a:p>
        </p:txBody>
      </p:sp>
      <p:pic>
        <p:nvPicPr>
          <p:cNvPr id="1026" name="Picture 2" descr="https://upload.wikimedia.org/wikipedia/commons/thumb/6/68/Masaccio%2C_The_Expulsion.jpg/320px-Masaccio%2C_The_Expuls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642918"/>
            <a:ext cx="2239623" cy="5943614"/>
          </a:xfrm>
          <a:prstGeom prst="rect">
            <a:avLst/>
          </a:prstGeom>
          <a:noFill/>
        </p:spPr>
      </p:pic>
      <p:pic>
        <p:nvPicPr>
          <p:cNvPr id="1028" name="Picture 4" descr="Znalezione obrazy dla zapytania: freski w kaplicy brancacci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4071966" cy="6060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1314" name="Picture 2" descr="Znalezione obrazy dla zapytania: freski w kaplicy brancacc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6544"/>
            <a:ext cx="8501122" cy="6571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56053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Kościół Santa Maria </a:t>
            </a:r>
            <a:r>
              <a:rPr lang="pl-PL" sz="2800" dirty="0" err="1" smtClean="0"/>
              <a:t>Novella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1026" name="Picture 2" descr="Plik:FlorenceSantaMariaNovella2002031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57214"/>
            <a:ext cx="9144000" cy="1774852"/>
          </a:xfrm>
        </p:spPr>
        <p:txBody>
          <a:bodyPr>
            <a:normAutofit/>
          </a:bodyPr>
          <a:lstStyle/>
          <a:p>
            <a:r>
              <a:rPr lang="pl-PL" sz="2800" b="1" dirty="0" err="1" smtClean="0"/>
              <a:t>Masaccio</a:t>
            </a:r>
            <a:r>
              <a:rPr lang="pl-PL" sz="2800" dirty="0" smtClean="0"/>
              <a:t>. </a:t>
            </a:r>
            <a:r>
              <a:rPr lang="pl-PL" sz="2400" dirty="0" smtClean="0"/>
              <a:t>Trójca Święta. Fresk w kościele Santa Maria </a:t>
            </a:r>
            <a:r>
              <a:rPr lang="pl-PL" sz="2400" dirty="0" err="1" smtClean="0"/>
              <a:t>Novella</a:t>
            </a:r>
            <a:r>
              <a:rPr lang="pl-PL" sz="2400" i="1" dirty="0" smtClean="0"/>
              <a:t>. (Perspektywa linearna użyta pierwszy raz w malarstwie.) </a:t>
            </a:r>
            <a:endParaRPr lang="pl-PL" sz="2400" i="1" dirty="0"/>
          </a:p>
        </p:txBody>
      </p:sp>
      <p:pic>
        <p:nvPicPr>
          <p:cNvPr id="44034" name="Picture 2" descr="File:Masaccio trinit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3" y="1000108"/>
            <a:ext cx="2899559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Kościół Świętego Krzyża. (Santa Croce).</a:t>
            </a:r>
            <a:endParaRPr lang="pl-PL" sz="2800" dirty="0"/>
          </a:p>
        </p:txBody>
      </p:sp>
      <p:pic>
        <p:nvPicPr>
          <p:cNvPr id="43010" name="Picture 2" descr="http://www.florencja.it/wp-content/uploads/2012/03/Santa_Croce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8275848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18864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Kościół Santa Croce</a:t>
            </a:r>
            <a:r>
              <a:rPr lang="pl-PL" sz="2400" dirty="0" smtClean="0"/>
              <a:t> (Św. Krzyża) we Florencji – jedna z najważniejszych świątyń franciszkańskich we Włoszech, bazylika mniejsza. Mieści się przy placu Św. Krzyża (</a:t>
            </a:r>
            <a:r>
              <a:rPr lang="pl-PL" sz="2400" dirty="0" err="1" smtClean="0"/>
              <a:t>Piazza</a:t>
            </a:r>
            <a:r>
              <a:rPr lang="pl-PL" sz="2400" dirty="0" smtClean="0"/>
              <a:t> di Santa Croce), ok. 800 metrów na południowy wschód od florenckiej katedry. Najprawdopodobniej został zaprojektowany przez </a:t>
            </a:r>
            <a:r>
              <a:rPr lang="pl-PL" sz="2400" dirty="0" err="1" smtClean="0"/>
              <a:t>Arnolfo</a:t>
            </a:r>
            <a:r>
              <a:rPr lang="pl-PL" sz="2400" dirty="0" smtClean="0"/>
              <a:t> di </a:t>
            </a:r>
            <a:r>
              <a:rPr lang="pl-PL" sz="2400" dirty="0" err="1" smtClean="0"/>
              <a:t>Cambio</a:t>
            </a:r>
            <a:r>
              <a:rPr lang="pl-PL" sz="2400" dirty="0" smtClean="0"/>
              <a:t>, mistrza kierującego budową od chwili jej rozpoczęcia w dniu 3 maja 1294 r. Budowa była kontynuowana do 1442. .</a:t>
            </a:r>
          </a:p>
          <a:p>
            <a:r>
              <a:rPr lang="pl-PL" sz="2400" dirty="0" smtClean="0"/>
              <a:t>W XV wieku dobudowano nowe kaplice, dziedziniec klasztoru (według projektu Filippo Brunelleschi). Trwały też prace związane z upiększaniem wnętrza.</a:t>
            </a:r>
          </a:p>
          <a:p>
            <a:r>
              <a:rPr lang="pl-PL" sz="2400" dirty="0" smtClean="0"/>
              <a:t>Neogotycka fasada zwieńczona trzema tympanonami została zaprojektowana przez N. </a:t>
            </a:r>
            <a:r>
              <a:rPr lang="pl-PL" sz="2400" dirty="0" err="1" smtClean="0"/>
              <a:t>Matasa</a:t>
            </a:r>
            <a:r>
              <a:rPr lang="pl-PL" sz="2400" dirty="0" smtClean="0"/>
              <a:t> w XIX wieku. Również neogotycka dzwonnica pochodzi z okresu późniejszego. Projekt G. </a:t>
            </a:r>
            <a:r>
              <a:rPr lang="pl-PL" sz="2400" dirty="0" err="1" smtClean="0"/>
              <a:t>Baccaniego</a:t>
            </a:r>
            <a:r>
              <a:rPr lang="pl-PL" sz="2400" dirty="0" smtClean="0"/>
              <a:t> zrealizowano w 1847 </a:t>
            </a:r>
            <a:r>
              <a:rPr lang="pl-PL" sz="2400" dirty="0" err="1" smtClean="0"/>
              <a:t>r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Wnętrza kościoła Santa Croce.</a:t>
            </a:r>
            <a:endParaRPr lang="pl-PL" sz="2800" dirty="0"/>
          </a:p>
        </p:txBody>
      </p:sp>
      <p:pic>
        <p:nvPicPr>
          <p:cNvPr id="41986" name="Picture 2" descr="http://x.garnek.pl/ga810/386ced02d2805ca7311879a3/florencja_kosciol_santa_croce_s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85795"/>
            <a:ext cx="4560015" cy="6072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Mosty Florencji.</a:t>
            </a:r>
            <a:endParaRPr lang="pl-PL" sz="2800" dirty="0"/>
          </a:p>
        </p:txBody>
      </p:sp>
      <p:pic>
        <p:nvPicPr>
          <p:cNvPr id="1026" name="Picture 2" descr="Plik:Florence bridg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9158035" cy="4716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6082" name="Picture 2" descr="Plik:Florentone Santa Croce high altar R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1242"/>
            <a:ext cx="5112568" cy="681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29708" cy="1143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9874" name="Picture 2" descr="Plik: Cimabue 02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714356"/>
            <a:ext cx="4850370" cy="5929330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500166" y="142852"/>
            <a:ext cx="77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 err="1" smtClean="0"/>
              <a:t>Cimabue.</a:t>
            </a:r>
            <a:r>
              <a:rPr lang="pl-PL" sz="2400" i="1" dirty="0" err="1" smtClean="0"/>
              <a:t>Krucyfiks</a:t>
            </a:r>
            <a:r>
              <a:rPr lang="pl-PL" sz="2400" dirty="0" smtClean="0"/>
              <a:t> (ok. 1265) tempera na drewnie 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91772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Nagrobek Michała Anioła.</a:t>
            </a:r>
            <a:endParaRPr lang="pl-PL" sz="2800" dirty="0"/>
          </a:p>
        </p:txBody>
      </p:sp>
      <p:pic>
        <p:nvPicPr>
          <p:cNvPr id="45058" name="Picture 2" descr="Plik:Michelangelo tom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14356"/>
            <a:ext cx="4447016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1989166"/>
          </a:xfrm>
        </p:spPr>
        <p:txBody>
          <a:bodyPr/>
          <a:lstStyle/>
          <a:p>
            <a:r>
              <a:rPr lang="pl-PL" sz="2800" dirty="0" smtClean="0"/>
              <a:t>Nagrobek Galileusza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9154" name="Picture 2" descr="Plik:Firenze-santa croce galile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785794"/>
            <a:ext cx="4308326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91772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Wnętrze nawy głównej kościoła Santa  Croce.</a:t>
            </a:r>
            <a:endParaRPr lang="pl-PL" sz="2800" dirty="0"/>
          </a:p>
        </p:txBody>
      </p:sp>
      <p:pic>
        <p:nvPicPr>
          <p:cNvPr id="48130" name="Picture 2" descr="Plik:Santa Croce insideR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14356"/>
            <a:ext cx="5401106" cy="5991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285720" y="1196752"/>
            <a:ext cx="8858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Ciekawym obiektem dla Polaków jest kaplica </a:t>
            </a:r>
            <a:r>
              <a:rPr lang="pl-PL" sz="2800" dirty="0" err="1" smtClean="0"/>
              <a:t>Salvatich</a:t>
            </a:r>
            <a:r>
              <a:rPr lang="pl-PL" sz="2800" dirty="0" smtClean="0"/>
              <a:t> z nagrobkiem Zofii Zamojskiej z rodu Czartoryskich, której to  przyszło we Florencji umrzeć w 1837 roku. Innym artystycznym dziełem są dwie płaskorzeźby </a:t>
            </a:r>
            <a:r>
              <a:rPr lang="pl-PL" sz="2800" dirty="0" err="1" smtClean="0"/>
              <a:t>Toefila</a:t>
            </a:r>
            <a:r>
              <a:rPr lang="pl-PL" sz="2800" dirty="0" smtClean="0"/>
              <a:t> Lenartowicza – drzwi nagrobka Zofii z </a:t>
            </a:r>
            <a:r>
              <a:rPr lang="pl-PL" sz="2800" dirty="0" err="1" smtClean="0"/>
              <a:t>Kickich</a:t>
            </a:r>
            <a:r>
              <a:rPr lang="pl-PL" sz="2800" dirty="0" smtClean="0"/>
              <a:t> Cieszkowskiej oraz epitafium jednego z powstańców styczniowych włoskiego pochodzenia, Stanisława </a:t>
            </a:r>
            <a:r>
              <a:rPr lang="pl-PL" sz="2800" dirty="0" err="1" smtClean="0"/>
              <a:t>Bechiego</a:t>
            </a:r>
            <a:r>
              <a:rPr lang="pl-PL" sz="2800" dirty="0" smtClean="0"/>
              <a:t> wraz ze sceną jego śmierci (został rozstrzelany). Znajdziemy tu także nagrobek Michała Borgii-Skotnickiego.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Nagrobek Zofii Zamojskiej z Czartoryskich.</a:t>
            </a:r>
            <a:endParaRPr lang="pl-PL" sz="2800" dirty="0"/>
          </a:p>
        </p:txBody>
      </p:sp>
      <p:pic>
        <p:nvPicPr>
          <p:cNvPr id="51202" name="Picture 2" descr="Pałacowa kaplica. Nagrobek Zofii z Czartoryskich Zamoyskiej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257255" cy="5442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42844" y="-142900"/>
            <a:ext cx="9001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/>
              <a:t>24 czerwca </a:t>
            </a:r>
            <a:r>
              <a:rPr lang="pl-PL" sz="2400" dirty="0" smtClean="0"/>
              <a:t>na placu przed kościołem Santa Croce odbywa się </a:t>
            </a:r>
            <a:r>
              <a:rPr lang="pl-PL" sz="2400" dirty="0" err="1" smtClean="0"/>
              <a:t>Calcio</a:t>
            </a:r>
            <a:r>
              <a:rPr lang="pl-PL" sz="2400" dirty="0" smtClean="0"/>
              <a:t> </a:t>
            </a:r>
            <a:r>
              <a:rPr lang="pl-PL" sz="2400" dirty="0" err="1" smtClean="0"/>
              <a:t>Storico</a:t>
            </a:r>
            <a:r>
              <a:rPr lang="pl-PL" sz="2400" dirty="0" smtClean="0"/>
              <a:t>, a dokładniej mówiąc </a:t>
            </a:r>
            <a:r>
              <a:rPr lang="pl-PL" sz="2400" dirty="0" err="1" smtClean="0"/>
              <a:t>Calcio</a:t>
            </a:r>
            <a:r>
              <a:rPr lang="pl-PL" sz="2400" dirty="0" smtClean="0"/>
              <a:t> </a:t>
            </a:r>
            <a:r>
              <a:rPr lang="pl-PL" sz="2400" dirty="0" err="1" smtClean="0"/>
              <a:t>Fiorentino</a:t>
            </a:r>
            <a:r>
              <a:rPr lang="pl-PL" sz="2400" dirty="0" smtClean="0"/>
              <a:t>. To pierwotna forma włoskiej piłki nożnej, która swoje korzenie ma  w XVI wieku! 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142844" y="1000109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Zasady gry zostały ustanowione i opublikowane po raz pierwszy w 1580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42844" y="1428736"/>
            <a:ext cx="885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Mecze toczono na polu z piasku, gdzie bramki wyznaczały “szczeliny” po przeciwnych stronach węższych części boiska. Każda drużyna składała się aż z dwudziestu siedmiu zawodników, którzy mogli korzystać zarówno z nóg, jak i rąk. Celem gry było oczywiście zdobycie większej liczby bramek niż przeciwnik. Starcie trwało równo pięćdziesiąt minut, a prawidłowości przebiegu pilnował sędzia główny, sześciu liniowych i tak zwany mistrz pola.</a:t>
            </a: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142844" y="4000505"/>
            <a:ext cx="900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Wedle wielu przekazów, gra sama w sobie była brutalna na tyle, że niejednokrotnie zawodnicy swój udział kończyli trwałym kalectwem.</a:t>
            </a:r>
            <a:endParaRPr lang="pl-PL" sz="2400" dirty="0"/>
          </a:p>
        </p:txBody>
      </p:sp>
      <p:sp>
        <p:nvSpPr>
          <p:cNvPr id="7" name="Prostokąt 6"/>
          <p:cNvSpPr/>
          <p:nvPr/>
        </p:nvSpPr>
        <p:spPr>
          <a:xfrm>
            <a:off x="142844" y="4714884"/>
            <a:ext cx="9001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. </a:t>
            </a:r>
            <a:r>
              <a:rPr lang="pl-PL" sz="2400" dirty="0" smtClean="0"/>
              <a:t>Dozwolone jest tu niemal wszystko, </a:t>
            </a:r>
            <a:r>
              <a:rPr lang="pl-PL" sz="2400" b="1" dirty="0" smtClean="0"/>
              <a:t>walka wręcz</a:t>
            </a:r>
            <a:r>
              <a:rPr lang="pl-PL" sz="2400" dirty="0" smtClean="0"/>
              <a:t>, </a:t>
            </a:r>
            <a:r>
              <a:rPr lang="pl-PL" sz="2400" b="1" dirty="0" smtClean="0"/>
              <a:t>uderzenia łokciami</a:t>
            </a:r>
            <a:r>
              <a:rPr lang="pl-PL" sz="2400" dirty="0" smtClean="0"/>
              <a:t>, </a:t>
            </a:r>
            <a:r>
              <a:rPr lang="pl-PL" sz="2400" b="1" dirty="0" smtClean="0"/>
              <a:t>można dusić</a:t>
            </a:r>
            <a:r>
              <a:rPr lang="pl-PL" sz="2400" dirty="0" smtClean="0"/>
              <a:t>,</a:t>
            </a:r>
            <a:r>
              <a:rPr lang="pl-PL" sz="2400" b="1" dirty="0" smtClean="0"/>
              <a:t> uderzać pięścią</a:t>
            </a:r>
            <a:r>
              <a:rPr lang="pl-PL" sz="2400" dirty="0" smtClean="0"/>
              <a:t>, </a:t>
            </a:r>
            <a:r>
              <a:rPr lang="pl-PL" sz="2400" b="1" dirty="0" smtClean="0"/>
              <a:t>głową i łokciem</a:t>
            </a:r>
            <a:r>
              <a:rPr lang="pl-PL" sz="2400" dirty="0" smtClean="0"/>
              <a:t>, a nawet </a:t>
            </a:r>
            <a:r>
              <a:rPr lang="pl-PL" sz="2400" b="1" dirty="0" smtClean="0"/>
              <a:t>kopać leżącego</a:t>
            </a:r>
            <a:r>
              <a:rPr lang="pl-PL" sz="2400" dirty="0" smtClean="0"/>
              <a:t>. Nie ma zmian, </a:t>
            </a:r>
            <a:r>
              <a:rPr lang="pl-PL" sz="2400" b="1" dirty="0" smtClean="0"/>
              <a:t>nie ma zawodników rezerwowych</a:t>
            </a:r>
            <a:r>
              <a:rPr lang="pl-PL" sz="2400" dirty="0" smtClean="0"/>
              <a:t>, kontuzjowany zawodnik zmniejsza skład swojej drużyny, nierzadko znoszony na noszach z boiska.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Boisko do gry w </a:t>
            </a:r>
            <a:r>
              <a:rPr lang="pl-PL" sz="2800" dirty="0" err="1" smtClean="0"/>
              <a:t>Calcio</a:t>
            </a:r>
            <a:r>
              <a:rPr lang="pl-PL" sz="2800" dirty="0" smtClean="0"/>
              <a:t> </a:t>
            </a:r>
            <a:r>
              <a:rPr lang="pl-PL" sz="2800" dirty="0" err="1" smtClean="0"/>
              <a:t>Storico</a:t>
            </a:r>
            <a:r>
              <a:rPr lang="pl-PL" sz="2800" dirty="0" smtClean="0"/>
              <a:t>. </a:t>
            </a:r>
            <a:endParaRPr lang="pl-PL" sz="2800" dirty="0"/>
          </a:p>
        </p:txBody>
      </p:sp>
      <p:pic>
        <p:nvPicPr>
          <p:cNvPr id="1026" name="Picture 2" descr="Florencja Kościół Świętego Krzyż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39" y="928670"/>
            <a:ext cx="8429684" cy="561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7762" name="Picture 2" descr="Calcio Storico Fiorentino, Florencja, Toskania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58" y="571480"/>
            <a:ext cx="9078121" cy="6048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>
            <a:normAutofit/>
          </a:bodyPr>
          <a:lstStyle/>
          <a:p>
            <a:r>
              <a:rPr lang="pl-PL" sz="2800" dirty="0" err="1" smtClean="0"/>
              <a:t>Duomo</a:t>
            </a:r>
            <a:endParaRPr lang="pl-PL" sz="2800" dirty="0"/>
          </a:p>
        </p:txBody>
      </p:sp>
      <p:pic>
        <p:nvPicPr>
          <p:cNvPr id="17410" name="Picture 2" descr="Plik:Florence italy duom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9119529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8786" name="Picture 2" descr="Calcio Storico Fiorentino, Florencja, Toskania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86"/>
            <a:ext cx="8665838" cy="6854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0834" name="Picture 2" descr="ITALY FLORENTINE KICK G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91" y="285728"/>
            <a:ext cx="8942167" cy="6448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42844" y="1428736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 </a:t>
            </a:r>
            <a:r>
              <a:rPr lang="pl-PL" sz="3200" b="1" dirty="0" smtClean="0"/>
              <a:t>Kaplica Medyceuszy </a:t>
            </a:r>
            <a:r>
              <a:rPr lang="pl-PL" sz="3200" dirty="0" smtClean="0"/>
              <a:t>we Florencji (Nowa Zakrystia). </a:t>
            </a:r>
            <a:r>
              <a:rPr lang="pl-PL" sz="2400" dirty="0" smtClean="0"/>
              <a:t>Mieści się przy kościele San Lorenzo we Florencji . Stanowi formę mauzoleum. Jej pierwszym architektem był Michał Anioł ( </a:t>
            </a:r>
            <a:r>
              <a:rPr lang="pl-PL" sz="2400" dirty="0" err="1" smtClean="0"/>
              <a:t>rozpoczał</a:t>
            </a:r>
            <a:r>
              <a:rPr lang="pl-PL" sz="2400" dirty="0" smtClean="0"/>
              <a:t> ok. 1534), zaś budowę dokończył Giorgio Vasari w roku 1557.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Znajdują się w niej nagrobki Lorenza II di Piero de' Medici (księcia Urbino) wraz z rzeźbami Poranka i Zmierzchu oraz Giuliana di Piero de' Medici z rzeźbami Dnia i Nocy, wykonane przez Michała Anioła.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Fasada kościoła San Lorenzo.</a:t>
            </a:r>
            <a:endParaRPr lang="pl-PL" sz="2800" dirty="0"/>
          </a:p>
        </p:txBody>
      </p:sp>
      <p:pic>
        <p:nvPicPr>
          <p:cNvPr id="55298" name="Picture 2" descr="Plik:San lorenzo Facciat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928670"/>
            <a:ext cx="7905773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3250" name="Picture 2" descr="Plik:Basilica di san lorenzo 3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412427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84629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Nagrobek Giuliana di Piero de Medici.</a:t>
            </a:r>
            <a:endParaRPr lang="pl-PL" sz="2800" dirty="0"/>
          </a:p>
        </p:txBody>
      </p:sp>
      <p:pic>
        <p:nvPicPr>
          <p:cNvPr id="54274" name="Picture 2" descr="http://res_gestae.5lo.bydgoszcz.pl/images/Medic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0088" y="714356"/>
            <a:ext cx="4423898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Nagrobek Lorenza de Medici</a:t>
            </a:r>
            <a:endParaRPr lang="pl-PL" sz="2800" dirty="0"/>
          </a:p>
        </p:txBody>
      </p:sp>
      <p:pic>
        <p:nvPicPr>
          <p:cNvPr id="57346" name="Picture 2" descr="Plik: Life of Michael Angelo, 1912 - Pomnik Lorenzo de Medic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85794"/>
            <a:ext cx="4479007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836712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/>
              <a:t>Bazylika Santo </a:t>
            </a:r>
            <a:r>
              <a:rPr lang="pl-PL" sz="3600" b="1" dirty="0" err="1" smtClean="0"/>
              <a:t>Spirito</a:t>
            </a:r>
            <a:r>
              <a:rPr lang="pl-PL" sz="3600" dirty="0" smtClean="0"/>
              <a:t> </a:t>
            </a:r>
            <a:r>
              <a:rPr lang="pl-PL" sz="2400" dirty="0" smtClean="0"/>
              <a:t>- bazylika we Florencji wybudowana według projektu Brunelleschiego w okresie od 1435 do około 1500 roku. Powstała w miejscu wcześniejszego kościoła założonego przez augustianów około 1250 roku.</a:t>
            </a:r>
          </a:p>
          <a:p>
            <a:r>
              <a:rPr lang="pl-PL" sz="2400" dirty="0" err="1" smtClean="0"/>
              <a:t>Wewnatrz</a:t>
            </a:r>
            <a:r>
              <a:rPr lang="pl-PL" sz="2400" dirty="0" smtClean="0"/>
              <a:t> kościoła poza ołtarzem głównym zbudowanym w 1607 roku przez Giovanniego </a:t>
            </a:r>
            <a:r>
              <a:rPr lang="pl-PL" sz="2400" dirty="0" err="1" smtClean="0"/>
              <a:t>Cacciniego</a:t>
            </a:r>
            <a:r>
              <a:rPr lang="pl-PL" sz="2400" dirty="0" smtClean="0"/>
              <a:t> znajduje się 38 ołtarzy bocznych zdobionych XV i XVI wiecznymi obrazami i rzeźbami autorstwa m.in. </a:t>
            </a:r>
            <a:r>
              <a:rPr lang="pl-PL" sz="2400" b="1" dirty="0" smtClean="0"/>
              <a:t>Domenico </a:t>
            </a:r>
            <a:r>
              <a:rPr lang="pl-PL" sz="2400" b="1" dirty="0" err="1" smtClean="0"/>
              <a:t>Ghirlandaio</a:t>
            </a:r>
            <a:r>
              <a:rPr lang="pl-PL" sz="2400" b="1" dirty="0" smtClean="0"/>
              <a:t>, Cosimo </a:t>
            </a:r>
            <a:r>
              <a:rPr lang="pl-PL" sz="2400" b="1" dirty="0" err="1" smtClean="0"/>
              <a:t>Rosselli</a:t>
            </a:r>
            <a:r>
              <a:rPr lang="pl-PL" sz="2400" b="1" dirty="0" smtClean="0"/>
              <a:t> i Filippino </a:t>
            </a:r>
            <a:r>
              <a:rPr lang="pl-PL" sz="2400" b="1" dirty="0" err="1" smtClean="0"/>
              <a:t>Lippi</a:t>
            </a:r>
            <a:r>
              <a:rPr lang="pl-PL" sz="2400" dirty="0" smtClean="0"/>
              <a:t>. </a:t>
            </a:r>
            <a:r>
              <a:rPr lang="pl-PL" sz="2400" i="1" dirty="0" smtClean="0"/>
              <a:t>( To właśnie malowidła przyciągają tu miłośników malarstwa włoskiego).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Bazylika Santo </a:t>
            </a:r>
            <a:r>
              <a:rPr lang="pl-PL" sz="2800" dirty="0" err="1" smtClean="0"/>
              <a:t>Spirito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60418" name="Picture 2" descr="Plik:Chiesa Santo Spirito, Firenz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13207"/>
            <a:ext cx="8143932" cy="5873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91772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Nawa główna Santo </a:t>
            </a:r>
            <a:r>
              <a:rPr lang="pl-PL" sz="2800" dirty="0" err="1" smtClean="0"/>
              <a:t>Spirito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146434" name="Picture 2" descr="Album Renesansu. Szara Florencja – MIASTA RYT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702705" cy="580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Oficjalnie katedra – </a:t>
            </a:r>
            <a:r>
              <a:rPr lang="pl-PL" sz="2400" dirty="0" err="1" smtClean="0"/>
              <a:t>Duomo</a:t>
            </a:r>
            <a:r>
              <a:rPr lang="pl-PL" sz="2400" dirty="0" smtClean="0"/>
              <a:t>, nosi nazwę </a:t>
            </a:r>
            <a:r>
              <a:rPr lang="pl-PL" sz="3200" b="1" dirty="0" smtClean="0"/>
              <a:t>Santa Maria del </a:t>
            </a:r>
            <a:r>
              <a:rPr lang="pl-PL" sz="3200" b="1" dirty="0" err="1" smtClean="0"/>
              <a:t>Fiore</a:t>
            </a:r>
            <a:r>
              <a:rPr lang="pl-PL" sz="3200" dirty="0" smtClean="0"/>
              <a:t> </a:t>
            </a:r>
            <a:r>
              <a:rPr lang="pl-PL" sz="2400" dirty="0" smtClean="0"/>
              <a:t>i jest dziełem wielu artystów. Budowę rozpoczęto w 1296 r., ale ukończono dopiero sześć wieków później. Fasada kościoła została wykonana z marmurów: zielonego z Prato, białego z Carrary i czerwonego z Maremmy.</a:t>
            </a:r>
          </a:p>
          <a:p>
            <a:r>
              <a:rPr lang="pl-PL" sz="2400" dirty="0" smtClean="0"/>
              <a:t>Podobny wygląd ma wspaniała wysoka kampanila zbudowana według projektu Giotta. Tę liczącą 81,5 m wysokości dzwonnicę zdobią w dolnej części płaskorzeźby przedstawiające dzieje człowieka: od stworzenia Adama, aż do rozkwitu cywilizacji. Na szczyt prowadzi 414 schodów, a stamtąd rozpościera się doskonały widok na katedrę i resztę miasta.</a:t>
            </a:r>
          </a:p>
          <a:p>
            <a:r>
              <a:rPr lang="pl-PL" sz="2400" b="1" dirty="0" smtClean="0"/>
              <a:t>Kopuła katedry jest projektu Filippo Brunelleschiego, wykonana z czerwonej cegły, z ośmioma żebrami z białego kamienia zbiegającymi się u szczytu zwieńczonego marmurową latarnią. Zaprojektowana w 1420r. Ukończona została w 1434 r. i mierzy 45,5 m średnicy. Jest wyjątkową konstrukcją złożoną właściwie z dwóch kopuł nałożonych na siebie. </a:t>
            </a:r>
            <a:r>
              <a:rPr lang="pl-PL" sz="2400" dirty="0" smtClean="0"/>
              <a:t>(</a:t>
            </a:r>
            <a:r>
              <a:rPr lang="pl-PL" sz="2400" i="1" dirty="0" smtClean="0"/>
              <a:t>Można wejść w przestrzeń między czaszami kopuł</a:t>
            </a:r>
            <a:r>
              <a:rPr lang="pl-PL" sz="2400" dirty="0" smtClean="0"/>
              <a:t>.)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3490" name="Picture 2" descr="Plik: Santo Spirito, wnętrze 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571528"/>
            <a:ext cx="9144000" cy="1989166"/>
          </a:xfrm>
        </p:spPr>
        <p:txBody>
          <a:bodyPr>
            <a:normAutofit/>
          </a:bodyPr>
          <a:lstStyle/>
          <a:p>
            <a:r>
              <a:rPr lang="pl-PL" sz="2800" dirty="0" smtClean="0"/>
              <a:t>Ściany kościoła dekorują dzieła wielkich mistrzów.  </a:t>
            </a:r>
            <a:endParaRPr lang="pl-PL" sz="2800" dirty="0"/>
          </a:p>
        </p:txBody>
      </p:sp>
      <p:pic>
        <p:nvPicPr>
          <p:cNvPr id="144386" name="Picture 2" descr="Florencja. San Spirito (kościół św. Ducha) Filippo Bruneleschi 1435. Podniebienie kopuły. Fot. Jerzy S. Majews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85794"/>
            <a:ext cx="9117886" cy="6072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Krucyfiks przypisywany młodocianemu Michałowi Aniołowi.</a:t>
            </a:r>
            <a:endParaRPr lang="pl-PL" sz="2800" dirty="0"/>
          </a:p>
        </p:txBody>
      </p:sp>
      <p:pic>
        <p:nvPicPr>
          <p:cNvPr id="62466" name="Picture 2" descr="Plik: Krucyfiks de Michel-An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http://t3.gstatic.com/images?q=tbn:ANd9GcTVsih2ZbzlRHfbma5j1XSwqvjNyn6IzwO4c1INmDMvohNUIrXa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357298"/>
            <a:ext cx="4952592" cy="5231969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42844" y="0"/>
            <a:ext cx="900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San </a:t>
            </a:r>
            <a:r>
              <a:rPr lang="pl-PL" sz="2800" b="1" dirty="0" err="1" smtClean="0"/>
              <a:t>Miniato</a:t>
            </a:r>
            <a:r>
              <a:rPr lang="pl-PL" sz="2800" b="1" dirty="0" smtClean="0"/>
              <a:t> al Monte</a:t>
            </a:r>
            <a:r>
              <a:rPr lang="pl-PL" sz="2800" dirty="0" smtClean="0"/>
              <a:t> – kościół, zbudowany w miejscu wczesnochrześcijańskiej świątyni przez zakon benedyktynów. Budowę rozpoczęto w 1070, a zakończono w 1207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San </a:t>
            </a:r>
            <a:r>
              <a:rPr lang="pl-PL" sz="2800" b="1" dirty="0" err="1" smtClean="0"/>
              <a:t>Miniato</a:t>
            </a:r>
            <a:r>
              <a:rPr lang="pl-PL" sz="2800" b="1" dirty="0" smtClean="0"/>
              <a:t> al Monte</a:t>
            </a:r>
            <a:endParaRPr lang="pl-PL" sz="2800" b="1" dirty="0"/>
          </a:p>
        </p:txBody>
      </p:sp>
      <p:sp>
        <p:nvSpPr>
          <p:cNvPr id="3" name="Prostokąt 2"/>
          <p:cNvSpPr/>
          <p:nvPr/>
        </p:nvSpPr>
        <p:spPr>
          <a:xfrm>
            <a:off x="214282" y="785794"/>
            <a:ext cx="9144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Świątynia położona jest na wyniosłym wzgórzu, od południa górującym nad doliną rzeki Arno. Jej powstanie wiąże się z postacią pierwszego miejscowego męczennika Świętego </a:t>
            </a:r>
            <a:r>
              <a:rPr lang="pl-PL" sz="2400" dirty="0" err="1" smtClean="0"/>
              <a:t>Miniasa</a:t>
            </a:r>
            <a:r>
              <a:rPr lang="pl-PL" sz="2400" dirty="0" smtClean="0"/>
              <a:t>, który zginął za wiarę w połowie III wieku, za panowania cesarza Decjusza.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214282" y="2571744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Wnętrze kościoła jest okazałe i pochodzi głównie z połowy XI wieku. Główna część nawy z XV-wieczną kaplicą Krzyża Św., pod którą znajduje się krypta z kośćmi świętego patrona kościoła, prowadzi do położonego wyżej chóru i prezbiterium.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14282" y="221455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</a:t>
            </a:r>
            <a:r>
              <a:rPr lang="pl-PL" sz="2400" dirty="0" smtClean="0"/>
              <a:t>Budowę obecnej bazyliki rozpoczęto w roku 1013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14282" y="4000504"/>
            <a:ext cx="8929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 chórze znajduje się romańska ambona z roku 1207 oraz wspaniała mozaika na ścianie absydy z roku 1297 z kompozycją powtarzającą tę z fasady. Dominuje w niej Chrystus Tronujący. Za prezbiterium, w zakrystii ściany pokrywają XIV-wieczne freski przedstawiające sceny z życia św. Benedykta.</a:t>
            </a:r>
          </a:p>
          <a:p>
            <a:r>
              <a:rPr lang="pl-PL" sz="2400" dirty="0" smtClean="0"/>
              <a:t>Obok kościoła znajduje się nieduży cmentarz z ciekawymi nagrobkami.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7586" name="Picture 2" descr="http://imgll.trivago.com/uploadimages/99/52/9952798_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2065000"/>
            <a:ext cx="4572000" cy="3429000"/>
          </a:xfrm>
          <a:prstGeom prst="rect">
            <a:avLst/>
          </a:prstGeom>
          <a:noFill/>
        </p:spPr>
      </p:pic>
      <p:pic>
        <p:nvPicPr>
          <p:cNvPr id="67588" name="Picture 4" descr="http://imgll.trivago.com/uploadimages/99/52/9952798_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2065000"/>
            <a:ext cx="4572000" cy="3429000"/>
          </a:xfrm>
          <a:prstGeom prst="rect">
            <a:avLst/>
          </a:prstGeom>
          <a:noFill/>
        </p:spPr>
      </p:pic>
      <p:pic>
        <p:nvPicPr>
          <p:cNvPr id="67590" name="Picture 6" descr="Basilica di San Miniato al Mon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8799908" cy="587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Plik:San Miniato al Monte Florence Ital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4659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0658" name="Picture 2" descr="Basilica di San Miniato al Mo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689923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5538" name="Picture 2" descr="http://magdamaddalena.blox.pl/resource/cimiterodellachiesadisanminiatoalmonteafirenz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-61447"/>
            <a:ext cx="4608512" cy="6919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Panorama Florencji z tarasu San </a:t>
            </a:r>
            <a:r>
              <a:rPr lang="pl-PL" sz="2800" dirty="0" err="1" smtClean="0"/>
              <a:t>Miniato</a:t>
            </a:r>
            <a:endParaRPr lang="pl-PL" sz="2800" dirty="0"/>
          </a:p>
        </p:txBody>
      </p:sp>
      <p:pic>
        <p:nvPicPr>
          <p:cNvPr id="66562" name="Picture 2" descr="Basilica di San Miniato al Mo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52864"/>
            <a:ext cx="8130324" cy="610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err="1" smtClean="0"/>
              <a:t>Dzwinnica</a:t>
            </a:r>
            <a:r>
              <a:rPr lang="pl-PL" sz="2800" dirty="0" smtClean="0"/>
              <a:t> Giotta.</a:t>
            </a:r>
            <a:endParaRPr lang="pl-PL" sz="2800" dirty="0"/>
          </a:p>
        </p:txBody>
      </p:sp>
      <p:pic>
        <p:nvPicPr>
          <p:cNvPr id="18434" name="Picture 2" descr="Plik:CampanileGiotto-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396" y="714356"/>
            <a:ext cx="4095763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Cmentarz przy San </a:t>
            </a:r>
            <a:r>
              <a:rPr lang="pl-PL" sz="2800" dirty="0" err="1" smtClean="0"/>
              <a:t>Miniato</a:t>
            </a:r>
            <a:endParaRPr lang="pl-PL" sz="2800" dirty="0"/>
          </a:p>
        </p:txBody>
      </p:sp>
      <p:pic>
        <p:nvPicPr>
          <p:cNvPr id="71682" name="Picture 2" descr="http://1.bp.blogspot.com/-WhPvH48bGhc/TptKk3jQhOI/AAAAAAAAG9k/QCxopk2sJrg/s1600/DSC_0218%2B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018881" cy="5151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4754" name="Picture 2" descr="http://1.bp.blogspot.com/-gy9pbhI6w6A/TrR43tzFXLI/AAAAAAAAMXA/oc0NJvji9TY/s1600/Firenze+2.1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898" y="1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5778" name="Picture 2" descr="Florencja San Miniato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4996"/>
            <a:ext cx="4896544" cy="6528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42844" y="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Muzeum Św. Marka</a:t>
            </a:r>
            <a:r>
              <a:rPr lang="pl-PL" sz="2400" dirty="0" smtClean="0"/>
              <a:t> (wł. </a:t>
            </a:r>
            <a:r>
              <a:rPr lang="pl-PL" sz="2400" i="1" dirty="0" err="1" smtClean="0"/>
              <a:t>Museo</a:t>
            </a:r>
            <a:r>
              <a:rPr lang="pl-PL" sz="2400" i="1" dirty="0" smtClean="0"/>
              <a:t> di San Marco</a:t>
            </a:r>
            <a:r>
              <a:rPr lang="pl-PL" sz="2400" dirty="0" smtClean="0"/>
              <a:t>) znajduje się we Florencji w kompleksie dominikanów San Marco. Kompleks składa się z klasztoru i kościoła.</a:t>
            </a:r>
            <a:endParaRPr lang="pl-PL" sz="2400" dirty="0"/>
          </a:p>
        </p:txBody>
      </p:sp>
      <p:pic>
        <p:nvPicPr>
          <p:cNvPr id="3074" name="Picture 2" descr="http://matyjaszczyk.art.pl/img/zapisnik/Image/zapisnik/Florencja%2026.08.2007/San%20Marco%2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1268761"/>
            <a:ext cx="7464109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pl-PL" sz="3200" b="1" dirty="0" err="1" smtClean="0"/>
              <a:t>Fra</a:t>
            </a:r>
            <a:r>
              <a:rPr lang="pl-PL" sz="3200" b="1" dirty="0" smtClean="0"/>
              <a:t> Angelico</a:t>
            </a:r>
            <a:r>
              <a:rPr lang="pl-PL" sz="3200" dirty="0" smtClean="0"/>
              <a:t>, malarz fresków.</a:t>
            </a:r>
            <a:endParaRPr lang="pl-PL" sz="3200" dirty="0"/>
          </a:p>
        </p:txBody>
      </p:sp>
      <p:sp>
        <p:nvSpPr>
          <p:cNvPr id="3" name="Prostokąt 2"/>
          <p:cNvSpPr/>
          <p:nvPr/>
        </p:nvSpPr>
        <p:spPr>
          <a:xfrm>
            <a:off x="142844" y="1000108"/>
            <a:ext cx="9144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/>
              <a:t>Fra</a:t>
            </a:r>
            <a:r>
              <a:rPr lang="pl-PL" sz="2400" dirty="0" smtClean="0"/>
              <a:t> Angelico, właśc. Guido di Pietro da </a:t>
            </a:r>
            <a:r>
              <a:rPr lang="pl-PL" sz="2400" dirty="0" err="1" smtClean="0"/>
              <a:t>Mugello</a:t>
            </a:r>
            <a:r>
              <a:rPr lang="pl-PL" sz="2400" dirty="0" smtClean="0"/>
              <a:t> (ok. 1387-1455) - włoski malarz religijny wczesnego renesansu, dominikanin, błogosławiony Kościoła Katolickiego.</a:t>
            </a:r>
          </a:p>
          <a:p>
            <a:r>
              <a:rPr lang="pl-PL" sz="2400" dirty="0" smtClean="0"/>
              <a:t>Urodził się pod Florencją. Według przekazu włoskiego historiografa sztuki, architekta i malarza Giorgio Vasariego będąc już wykształconym malarzem </a:t>
            </a:r>
            <a:r>
              <a:rPr lang="pl-PL" sz="2400" dirty="0" err="1" smtClean="0"/>
              <a:t>Fra</a:t>
            </a:r>
            <a:r>
              <a:rPr lang="pl-PL" sz="2400" dirty="0" smtClean="0"/>
              <a:t> Angelico w wieku 20 lat wstąpił do klasztoru dominikanów w </a:t>
            </a:r>
            <a:r>
              <a:rPr lang="pl-PL" sz="2400" dirty="0" err="1" smtClean="0"/>
              <a:t>Fiesole</a:t>
            </a:r>
            <a:r>
              <a:rPr lang="pl-PL" sz="2400" dirty="0" smtClean="0"/>
              <a:t> w pobliżu Florencji, gdzie przybrał imię Giovanni da </a:t>
            </a:r>
            <a:r>
              <a:rPr lang="pl-PL" sz="2400" dirty="0" err="1" smtClean="0"/>
              <a:t>Fiesole</a:t>
            </a:r>
            <a:r>
              <a:rPr lang="pl-PL" sz="2400" dirty="0" smtClean="0"/>
              <a:t>. Ponieważ mówiono, że maluje pięknie jak aniołowie, przylgnął do niego przydomek "</a:t>
            </a:r>
            <a:r>
              <a:rPr lang="pl-PL" sz="2400" dirty="0" err="1" smtClean="0"/>
              <a:t>Fra</a:t>
            </a:r>
            <a:r>
              <a:rPr lang="pl-PL" sz="2400" dirty="0" smtClean="0"/>
              <a:t> Angelico" 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14282" y="4357693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 1438 r. </a:t>
            </a:r>
            <a:r>
              <a:rPr lang="pl-PL" sz="2400" b="1" dirty="0" err="1" smtClean="0"/>
              <a:t>Fra</a:t>
            </a:r>
            <a:r>
              <a:rPr lang="pl-PL" sz="2400" b="1" dirty="0" smtClean="0"/>
              <a:t> Angelico rozpoczął prace w klasztorze San Marco we Florencji. W ciągu około 12 kolejnych lat ozdobił freskami 40 cel zakonnych. Malowidła te przedstawiają narodziny, śmierć i zmartwychwstanie Chrystusa.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Fresk z celi nr.7</a:t>
            </a:r>
            <a:endParaRPr lang="pl-PL" sz="2800" dirty="0"/>
          </a:p>
        </p:txBody>
      </p:sp>
      <p:pic>
        <p:nvPicPr>
          <p:cNvPr id="2050" name="Picture 2" descr="http://www.dominikanie.com/ange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5" y="714356"/>
            <a:ext cx="4756110" cy="571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Fresk z krużganków klasztornych.</a:t>
            </a:r>
            <a:endParaRPr lang="pl-PL" sz="2800" dirty="0"/>
          </a:p>
        </p:txBody>
      </p:sp>
      <p:pic>
        <p:nvPicPr>
          <p:cNvPr id="1026" name="Picture 2" descr="http://stayathome.blox.pl/resource/angelic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857232"/>
            <a:ext cx="4126273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Chrystus – pielgrzym przyjmowany przez dwóch Dominikanów.</a:t>
            </a:r>
            <a:endParaRPr lang="pl-PL" sz="2800" dirty="0"/>
          </a:p>
        </p:txBody>
      </p:sp>
      <p:pic>
        <p:nvPicPr>
          <p:cNvPr id="81922" name="Picture 2" descr="http://stayathome.blox.pl/resource/angelic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455" y="1142984"/>
            <a:ext cx="7972064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Zwiastowanie 1450. (</a:t>
            </a:r>
            <a:r>
              <a:rPr lang="pl-PL" sz="2800" i="1" dirty="0" smtClean="0"/>
              <a:t>na korytarzu klasztornym</a:t>
            </a:r>
            <a:r>
              <a:rPr lang="pl-PL" sz="2800" dirty="0" smtClean="0"/>
              <a:t>).</a:t>
            </a:r>
            <a:endParaRPr lang="pl-PL" sz="2800" dirty="0"/>
          </a:p>
        </p:txBody>
      </p:sp>
      <p:pic>
        <p:nvPicPr>
          <p:cNvPr id="84994" name="Picture 2" descr="http://stayathome.blox.pl/resource/angelic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690992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928826"/>
          </a:xfrm>
        </p:spPr>
        <p:txBody>
          <a:bodyPr/>
          <a:lstStyle/>
          <a:p>
            <a:r>
              <a:rPr lang="pl-PL" dirty="0" smtClean="0"/>
              <a:t>Pałac </a:t>
            </a:r>
            <a:r>
              <a:rPr lang="pl-PL" dirty="0" err="1" smtClean="0"/>
              <a:t>Bargello</a:t>
            </a:r>
            <a:endParaRPr lang="pl-PL" dirty="0"/>
          </a:p>
        </p:txBody>
      </p:sp>
      <p:pic>
        <p:nvPicPr>
          <p:cNvPr id="82946" name="Picture 2" descr="Plik:Il Bargell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02022"/>
            <a:ext cx="4464496" cy="595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2925</Words>
  <Application>Microsoft Office PowerPoint</Application>
  <PresentationFormat>Pokaz na ekranie (4:3)</PresentationFormat>
  <Paragraphs>137</Paragraphs>
  <Slides>132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132</vt:i4>
      </vt:variant>
    </vt:vector>
  </HeadingPairs>
  <TitlesOfParts>
    <vt:vector size="133" baseType="lpstr">
      <vt:lpstr>Motyw pakietu Office</vt:lpstr>
      <vt:lpstr>Sztuka Florencji w zarysie.</vt:lpstr>
      <vt:lpstr>Slajd 2</vt:lpstr>
      <vt:lpstr>Toskania.</vt:lpstr>
      <vt:lpstr>Medyceusze - faktyczni władcy Florencji</vt:lpstr>
      <vt:lpstr>Panorama Florencji.</vt:lpstr>
      <vt:lpstr>Mosty Florencji.</vt:lpstr>
      <vt:lpstr>Duomo</vt:lpstr>
      <vt:lpstr>Slajd 8</vt:lpstr>
      <vt:lpstr>Dzwinnica Giotta.</vt:lpstr>
      <vt:lpstr>Fasada zachodnia Duomo.</vt:lpstr>
      <vt:lpstr>Katedra Santa Maria del Fiore. Wnętrze.</vt:lpstr>
      <vt:lpstr>Slajd 12</vt:lpstr>
      <vt:lpstr>Podniebienie kopuły z freskami Giorgio Vasariego.</vt:lpstr>
      <vt:lpstr>Slajd 14</vt:lpstr>
      <vt:lpstr>Slajd 15</vt:lpstr>
      <vt:lpstr>Ten maluch, gwoździem zatrzymuje Świat na Sąd Ostateczny.</vt:lpstr>
      <vt:lpstr>Baptysterium florenckie. Strona zachodnia.</vt:lpstr>
      <vt:lpstr>Baptysterium strona wschodnia z „Drzwiami Raju”</vt:lpstr>
      <vt:lpstr>Slajd 19</vt:lpstr>
      <vt:lpstr>Slajd 20</vt:lpstr>
      <vt:lpstr>Slajd 21</vt:lpstr>
      <vt:lpstr>Mozaiki w sklepieniu baptysterium.</vt:lpstr>
      <vt:lpstr>Ołtarz w apsydzie baptysterium.</vt:lpstr>
      <vt:lpstr>Ponte Vecchio.</vt:lpstr>
      <vt:lpstr>Slajd 25</vt:lpstr>
      <vt:lpstr>Slajd 26</vt:lpstr>
      <vt:lpstr>Slajd 27</vt:lpstr>
      <vt:lpstr>Korytarz Vasariego. Fragment.</vt:lpstr>
      <vt:lpstr>Korytarz Vasariego w całości. </vt:lpstr>
      <vt:lpstr>Wnętrze korytarza Vasariego. Współcześnie.</vt:lpstr>
      <vt:lpstr>Widok z okna w korytarzu Vasariego.</vt:lpstr>
      <vt:lpstr>Palazzo Vecchio, przy  Piazza della Signoria.</vt:lpstr>
      <vt:lpstr>Slajd 33</vt:lpstr>
      <vt:lpstr>Między budynkami widać Korytarz Vasariego łączący Uffizi z Palazzo Vecchio.</vt:lpstr>
      <vt:lpstr>Dziedziniec Palazzo Vecchio.</vt:lpstr>
      <vt:lpstr>Slajd 36</vt:lpstr>
      <vt:lpstr>Wnętrza Palazzo Vecchio.</vt:lpstr>
      <vt:lpstr>Slajd 38</vt:lpstr>
      <vt:lpstr>Slajd 39</vt:lpstr>
      <vt:lpstr>Dawid – rzeźba Michała Anioła z 1504 r. (Przed Palazzo Vecchio – kopia. Oryginał w muzeum Akademii)</vt:lpstr>
      <vt:lpstr>Galeria Uffizi. Galeria sztuki. Projekt architektoniczny Giorgio Vasari. Kompleks budynków w kształcie litery „U”</vt:lpstr>
      <vt:lpstr>Slajd 42</vt:lpstr>
      <vt:lpstr>Slajd 43</vt:lpstr>
      <vt:lpstr> Simone Martini. Zwiastowanie(ok. 1333)</vt:lpstr>
      <vt:lpstr>  Sandro Botticelli. Narodziny Wenus ( 1484 – 1486).</vt:lpstr>
      <vt:lpstr>  Leonardo da Vinci. Zwiastowanie.1470 -1473.</vt:lpstr>
      <vt:lpstr>Slajd 47</vt:lpstr>
      <vt:lpstr>Galeria Akademii.</vt:lpstr>
      <vt:lpstr>Fasada kościoła Santa Maria del Carmine </vt:lpstr>
      <vt:lpstr>Kaplica Brancacci w kościele Santa Maria del Carmine.           Tu znajdują się najwybitniejsze freski Masaccia.</vt:lpstr>
      <vt:lpstr>Slajd 51</vt:lpstr>
      <vt:lpstr>Masaccio. Fresk w kaplicy Brancaccich. Grosz czynszowy.</vt:lpstr>
      <vt:lpstr>Masaccio, Św. Piotr uzdrawia chorego. Wygnanie z raju.</vt:lpstr>
      <vt:lpstr>Slajd 54</vt:lpstr>
      <vt:lpstr>Kościół Santa Maria Novella.</vt:lpstr>
      <vt:lpstr>Masaccio. Trójca Święta. Fresk w kościele Santa Maria Novella. (Perspektywa linearna użyta pierwszy raz w malarstwie.) </vt:lpstr>
      <vt:lpstr>Kościół Świętego Krzyża. (Santa Croce).</vt:lpstr>
      <vt:lpstr>Slajd 58</vt:lpstr>
      <vt:lpstr>Wnętrza kościoła Santa Croce.</vt:lpstr>
      <vt:lpstr>Slajd 60</vt:lpstr>
      <vt:lpstr>Slajd 61</vt:lpstr>
      <vt:lpstr>Nagrobek Michała Anioła.</vt:lpstr>
      <vt:lpstr>Nagrobek Galileusza.</vt:lpstr>
      <vt:lpstr>Wnętrze nawy głównej kościoła Santa  Croce.</vt:lpstr>
      <vt:lpstr>Slajd 65</vt:lpstr>
      <vt:lpstr>Nagrobek Zofii Zamojskiej z Czartoryskich.</vt:lpstr>
      <vt:lpstr>Slajd 67</vt:lpstr>
      <vt:lpstr>Boisko do gry w Calcio Storico. </vt:lpstr>
      <vt:lpstr>Slajd 69</vt:lpstr>
      <vt:lpstr>Slajd 70</vt:lpstr>
      <vt:lpstr>Slajd 71</vt:lpstr>
      <vt:lpstr>Slajd 72</vt:lpstr>
      <vt:lpstr>Fasada kościoła San Lorenzo.</vt:lpstr>
      <vt:lpstr>Slajd 74</vt:lpstr>
      <vt:lpstr>Nagrobek Giuliana di Piero de Medici.</vt:lpstr>
      <vt:lpstr>Nagrobek Lorenza de Medici</vt:lpstr>
      <vt:lpstr>Slajd 77</vt:lpstr>
      <vt:lpstr>Bazylika Santo Spirito.</vt:lpstr>
      <vt:lpstr>Nawa główna Santo Spirito.</vt:lpstr>
      <vt:lpstr>Slajd 80</vt:lpstr>
      <vt:lpstr>Ściany kościoła dekorują dzieła wielkich mistrzów.  </vt:lpstr>
      <vt:lpstr>Krucyfiks przypisywany młodocianemu Michałowi Aniołowi.</vt:lpstr>
      <vt:lpstr>Slajd 83</vt:lpstr>
      <vt:lpstr>San Miniato al Monte</vt:lpstr>
      <vt:lpstr>Slajd 85</vt:lpstr>
      <vt:lpstr>Slajd 86</vt:lpstr>
      <vt:lpstr>Slajd 87</vt:lpstr>
      <vt:lpstr>Slajd 88</vt:lpstr>
      <vt:lpstr>Panorama Florencji z tarasu San Miniato</vt:lpstr>
      <vt:lpstr>Cmentarz przy San Miniato</vt:lpstr>
      <vt:lpstr>Slajd 91</vt:lpstr>
      <vt:lpstr>Slajd 92</vt:lpstr>
      <vt:lpstr>Slajd 93</vt:lpstr>
      <vt:lpstr>Fra Angelico, malarz fresków.</vt:lpstr>
      <vt:lpstr>Fresk z celi nr.7</vt:lpstr>
      <vt:lpstr>Fresk z krużganków klasztornych.</vt:lpstr>
      <vt:lpstr>Chrystus – pielgrzym przyjmowany przez dwóch Dominikanów.</vt:lpstr>
      <vt:lpstr>Zwiastowanie 1450. (na korytarzu klasztornym).</vt:lpstr>
      <vt:lpstr>Pałac Bargello</vt:lpstr>
      <vt:lpstr>Slajd 100</vt:lpstr>
      <vt:lpstr>Slajd 101</vt:lpstr>
      <vt:lpstr>Slajd 102</vt:lpstr>
      <vt:lpstr>Slajd 103</vt:lpstr>
      <vt:lpstr>Slajd 104</vt:lpstr>
      <vt:lpstr>Slajd 105</vt:lpstr>
      <vt:lpstr>Dziedziniec pałacowy.</vt:lpstr>
      <vt:lpstr>Slajd 107</vt:lpstr>
      <vt:lpstr>Slajd 108</vt:lpstr>
      <vt:lpstr>Slajd 109</vt:lpstr>
      <vt:lpstr>Orsanmichele. Wnętrze.</vt:lpstr>
      <vt:lpstr>Slajd 111</vt:lpstr>
      <vt:lpstr>Slajd 112</vt:lpstr>
      <vt:lpstr>Pałac Pitti od strony ogrodów.</vt:lpstr>
      <vt:lpstr>Pałac Pitti. Wnętrza.</vt:lpstr>
      <vt:lpstr>Slajd 115</vt:lpstr>
      <vt:lpstr>Slajd 116</vt:lpstr>
      <vt:lpstr>Ogród Boboli.</vt:lpstr>
      <vt:lpstr>Slajd 118</vt:lpstr>
      <vt:lpstr>Biblioteka Laurenziana.</vt:lpstr>
      <vt:lpstr>Slajd 120</vt:lpstr>
      <vt:lpstr>Slajd 121</vt:lpstr>
      <vt:lpstr>Lektorium</vt:lpstr>
      <vt:lpstr>Wejście do biblioteki Laurenziana.</vt:lpstr>
      <vt:lpstr>Slajd 124</vt:lpstr>
      <vt:lpstr>Slajd 125</vt:lpstr>
      <vt:lpstr> Andrea della Robbia. Ceramiczne medaliony.</vt:lpstr>
      <vt:lpstr>Slajd 127</vt:lpstr>
      <vt:lpstr>Slajd 128</vt:lpstr>
      <vt:lpstr>Slajd 129</vt:lpstr>
      <vt:lpstr>Charakterystyczny, renesansowy detal architektoniczny.</vt:lpstr>
      <vt:lpstr>Symbole połączonych rodów.</vt:lpstr>
      <vt:lpstr>Dziękuję.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Florencja</dc:title>
  <dc:creator>Kruystyna</dc:creator>
  <cp:lastModifiedBy>Krystyna</cp:lastModifiedBy>
  <cp:revision>147</cp:revision>
  <dcterms:created xsi:type="dcterms:W3CDTF">2013-02-01T11:18:01Z</dcterms:created>
  <dcterms:modified xsi:type="dcterms:W3CDTF">2020-03-30T14:39:14Z</dcterms:modified>
</cp:coreProperties>
</file>